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9"/>
  </p:notesMasterIdLst>
  <p:sldIdLst>
    <p:sldId id="256" r:id="rId3"/>
    <p:sldId id="294" r:id="rId4"/>
    <p:sldId id="274" r:id="rId5"/>
    <p:sldId id="292" r:id="rId6"/>
    <p:sldId id="293" r:id="rId7"/>
    <p:sldId id="289" r:id="rId8"/>
    <p:sldId id="281" r:id="rId9"/>
    <p:sldId id="282" r:id="rId10"/>
    <p:sldId id="283" r:id="rId11"/>
    <p:sldId id="284" r:id="rId12"/>
    <p:sldId id="285" r:id="rId13"/>
    <p:sldId id="295" r:id="rId14"/>
    <p:sldId id="296" r:id="rId15"/>
    <p:sldId id="297" r:id="rId16"/>
    <p:sldId id="290" r:id="rId17"/>
    <p:sldId id="291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BQ/Qw8ZDu3iKhSjf4DT5iePeQ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2" autoAdjust="0"/>
    <p:restoredTop sz="94660"/>
  </p:normalViewPr>
  <p:slideViewPr>
    <p:cSldViewPr snapToGrid="0">
      <p:cViewPr>
        <p:scale>
          <a:sx n="100" d="100"/>
          <a:sy n="100" d="100"/>
        </p:scale>
        <p:origin x="312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E86A0D9D-FAD0-6EC6-7AF8-77313931F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61509086-1561-FBB0-EBBD-9C2EC293A0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F4EC0CEC-CAE1-AD2D-6A25-C5C3D1DBFA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024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E997BE2E-D24E-9B97-528E-27387C93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6909EEE6-46DD-5835-89BA-98C3DC9EA9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E0D01C96-8423-D2C8-D0FB-F53EB902C5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565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A6A1131F-C486-170E-DCE8-84CC5CCD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88A04E1F-C431-3D82-3C49-C3BED5667D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82DEEC62-6978-901F-F930-7712128FAB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33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C3EF8D66-BF45-D36D-F349-203155F04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BCED8C3B-00F0-CCEC-BB6B-D7F082EB1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4C34BE26-17B0-64EB-472C-50D674E49B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130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551B1479-0F4D-E620-E250-D3733D6D3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8A5B5A14-0A01-6689-5874-CC6E53BFEB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286E9A3A-4BDA-8A88-98A6-8472F5590A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290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C9774272-7387-C22A-385E-DE12D1034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D96C44F4-7271-3B96-27AB-850DCA7871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4697A7ED-C3FF-8618-493B-457BCC4C94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489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B80E5A32-4EA6-9969-AC21-748F1946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61F7AAA5-3F64-B1E9-3183-10D736BED9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10CDA488-3249-3C21-BE6C-7903A33CF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56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877DE062-1AA3-A50F-B29E-E675A81AA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E6F77604-9F17-838F-6588-AD1E9E95E3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C8B86A9C-E3FB-A89B-067C-817794D689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02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9904EFD1-8988-5CC5-231D-A57A5F4D1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6438DF5A-F758-DDB8-B4DC-C2C295D72A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D149DE60-E6FD-6B77-A0BC-A25F6CF2F8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81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CD480700-3D84-2DDA-0C92-F152A4DA1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80AA90B1-8706-FABA-BAAA-9756C9A9DF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6927F1A7-602F-4987-089B-9B27B44C79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792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118090F4-CEF3-4FA1-0826-60775653E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C82433C9-AAAC-43D7-72B4-07F04E5377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13FCF5A7-3982-84D2-A448-D5EBB1F320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864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D60531A8-6E64-05D0-1E3B-BDED1A6FF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6F7C318D-54ED-FEFC-E9DE-8415D91F97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95005C48-DAC3-9740-A190-83C2E2642E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64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9D410D6A-A3C8-75A3-D83B-584070818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A92B3392-86FD-6790-87EA-6189428257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841291B8-DC4B-3B36-F3EF-4A62AD78E3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864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6D01DB41-35F2-335B-2C6A-2321BF8A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8E2F17F4-7769-4553-7133-FB6C6E6B7A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2C5D9EA0-409F-7A48-7500-1A8271F71A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990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4107496F-8320-60ED-A4E0-82CD2A38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0dc597472_0_78:notes">
            <a:extLst>
              <a:ext uri="{FF2B5EF4-FFF2-40B4-BE49-F238E27FC236}">
                <a16:creationId xmlns:a16="http://schemas.microsoft.com/office/drawing/2014/main" id="{76175104-3343-F9EF-DBB5-0BEE39F6DD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10dc597472_0_78:notes">
            <a:extLst>
              <a:ext uri="{FF2B5EF4-FFF2-40B4-BE49-F238E27FC236}">
                <a16:creationId xmlns:a16="http://schemas.microsoft.com/office/drawing/2014/main" id="{4E9C269A-EF8C-FD90-F473-1970C7C3C1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29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ertina">
  <p:cSld name="Copertin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28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28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28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/>
          <p:nvPr/>
        </p:nvSpPr>
        <p:spPr>
          <a:xfrm>
            <a:off x="119336" y="116631"/>
            <a:ext cx="11953328" cy="1651247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CFD2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6"/>
          <p:cNvSpPr/>
          <p:nvPr/>
        </p:nvSpPr>
        <p:spPr>
          <a:xfrm>
            <a:off x="0" y="1844676"/>
            <a:ext cx="12192000" cy="417513"/>
          </a:xfrm>
          <a:prstGeom prst="rect">
            <a:avLst/>
          </a:prstGeom>
          <a:solidFill>
            <a:srgbClr val="8C90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6"/>
          <p:cNvSpPr/>
          <p:nvPr/>
        </p:nvSpPr>
        <p:spPr>
          <a:xfrm>
            <a:off x="0" y="6597650"/>
            <a:ext cx="12192000" cy="287338"/>
          </a:xfrm>
          <a:prstGeom prst="rect">
            <a:avLst/>
          </a:prstGeom>
          <a:solidFill>
            <a:srgbClr val="0098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"/>
          <p:cNvSpPr txBox="1"/>
          <p:nvPr/>
        </p:nvSpPr>
        <p:spPr>
          <a:xfrm>
            <a:off x="21167" y="1930400"/>
            <a:ext cx="121920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it-IT"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AGENZIA TERRITORIALE DELL’EMILIA-ROMAGNA PER I SERVIZI IDRICI E RIFIUTI</a:t>
            </a:r>
            <a:endParaRPr/>
          </a:p>
        </p:txBody>
      </p:sp>
      <p:sp>
        <p:nvSpPr>
          <p:cNvPr id="14" name="Google Shape;14;p6"/>
          <p:cNvSpPr/>
          <p:nvPr/>
        </p:nvSpPr>
        <p:spPr>
          <a:xfrm>
            <a:off x="0" y="6524626"/>
            <a:ext cx="12192000" cy="73025"/>
          </a:xfrm>
          <a:prstGeom prst="rect">
            <a:avLst/>
          </a:prstGeom>
          <a:solidFill>
            <a:srgbClr val="D920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888" y="316970"/>
            <a:ext cx="2016224" cy="125056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/>
          <p:nvPr/>
        </p:nvSpPr>
        <p:spPr>
          <a:xfrm>
            <a:off x="0" y="6356350"/>
            <a:ext cx="12192000" cy="287338"/>
          </a:xfrm>
          <a:prstGeom prst="rect">
            <a:avLst/>
          </a:prstGeom>
          <a:solidFill>
            <a:srgbClr val="0098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8"/>
          <p:cNvSpPr/>
          <p:nvPr/>
        </p:nvSpPr>
        <p:spPr>
          <a:xfrm>
            <a:off x="0" y="6283326"/>
            <a:ext cx="12192000" cy="73025"/>
          </a:xfrm>
          <a:prstGeom prst="rect">
            <a:avLst/>
          </a:prstGeom>
          <a:solidFill>
            <a:srgbClr val="D920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D920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Google Shape;24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392" y="6213401"/>
            <a:ext cx="939096" cy="58247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9" r:id="rId5"/>
    <p:sldLayoutId id="2147483660" r:id="rId6"/>
    <p:sldLayoutId id="214748366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mailto:marialuisa.campani@atersir.it" TargetMode="Externa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tersir.it/servizio-idrico/contributi-volti-potenziare-i-servizi-ecosistemici" TargetMode="External"/><Relationship Id="rId5" Type="http://schemas.openxmlformats.org/officeDocument/2006/relationships/image" Target="../media/image8.jpg"/><Relationship Id="rId4" Type="http://schemas.openxmlformats.org/officeDocument/2006/relationships/hyperlink" Target="mailto:luciana.bonzi@atersir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ctrTitle"/>
          </p:nvPr>
        </p:nvSpPr>
        <p:spPr>
          <a:xfrm>
            <a:off x="1524000" y="2335214"/>
            <a:ext cx="9144000" cy="2808287"/>
          </a:xfrm>
          <a:prstGeom prst="rect">
            <a:avLst/>
          </a:prstGeom>
          <a:solidFill>
            <a:srgbClr val="F1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rPr>
              <a:t>Disciplinare operativo DGR 1360/2024</a:t>
            </a:r>
            <a:endParaRPr sz="2800" b="0" i="0" u="none" strike="noStrike" cap="none" dirty="0">
              <a:solidFill>
                <a:srgbClr val="4140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1524000" y="5143500"/>
            <a:ext cx="9144000" cy="145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rPr>
              <a:t>31 luglio 2025</a:t>
            </a:r>
            <a:endParaRPr sz="2400" b="0" i="0" u="none" strike="noStrike" cap="none" dirty="0">
              <a:solidFill>
                <a:srgbClr val="4140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AA0C4AC5-CE0A-2D25-806B-D5072C436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B4CAC435-6165-6E53-E26C-2710D484AE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Criteri generali per la valutazione delle proposte: max 15 punti</a:t>
            </a:r>
            <a:endParaRPr dirty="0"/>
          </a:p>
        </p:txBody>
      </p:sp>
      <p:pic>
        <p:nvPicPr>
          <p:cNvPr id="3" name="Immagine 2" descr="Mano e cinque stelle">
            <a:extLst>
              <a:ext uri="{FF2B5EF4-FFF2-40B4-BE49-F238E27FC236}">
                <a16:creationId xmlns:a16="http://schemas.microsoft.com/office/drawing/2014/main" id="{2442B130-C9E8-812D-1F07-966571B5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816"/>
            <a:ext cx="6281897" cy="4187543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C58F3FA-8B31-6277-673D-C18824069487}"/>
              </a:ext>
            </a:extLst>
          </p:cNvPr>
          <p:cNvSpPr/>
          <p:nvPr/>
        </p:nvSpPr>
        <p:spPr>
          <a:xfrm>
            <a:off x="4409104" y="1691959"/>
            <a:ext cx="6848475" cy="137184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38623"/>
            <a:r>
              <a:rPr lang="it-IT" sz="1800" dirty="0"/>
              <a:t>Intervento che vede il coinvolgimento di più soggetti operanti nello stesso sub-ambito del SII attestato attraverso apposita dichiarazione dei singoli soggetti individuati –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9CFE661-EF64-5B54-A455-396B28B30C10}"/>
              </a:ext>
            </a:extLst>
          </p:cNvPr>
          <p:cNvSpPr/>
          <p:nvPr/>
        </p:nvSpPr>
        <p:spPr>
          <a:xfrm>
            <a:off x="4409103" y="3217491"/>
            <a:ext cx="6848475" cy="137184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38623"/>
            <a:r>
              <a:rPr lang="it-IT" sz="1800" dirty="0"/>
              <a:t>Intervento funzionale alla risoluzione di una criticità evidenziata dal Gestore del SII, specificata in un’apposita nota da allegare alla richiesta di finanziamento –</a:t>
            </a:r>
            <a:r>
              <a:rPr lang="it-IT" sz="1800" b="1" dirty="0"/>
              <a:t> 5 </a:t>
            </a:r>
            <a:r>
              <a:rPr lang="it-IT" sz="1800" dirty="0"/>
              <a:t>punti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5D830FB-6E2B-D505-B6B9-888E67822D0E}"/>
              </a:ext>
            </a:extLst>
          </p:cNvPr>
          <p:cNvSpPr/>
          <p:nvPr/>
        </p:nvSpPr>
        <p:spPr>
          <a:xfrm>
            <a:off x="4409103" y="4712144"/>
            <a:ext cx="6848475" cy="88262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38623"/>
            <a:r>
              <a:rPr lang="it-IT" sz="1800" dirty="0"/>
              <a:t>Cofinanziamento dell’intervento nella misura minima del 20% - massimo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</p:txBody>
      </p:sp>
    </p:spTree>
    <p:extLst>
      <p:ext uri="{BB962C8B-B14F-4D97-AF65-F5344CB8AC3E}">
        <p14:creationId xmlns:p14="http://schemas.microsoft.com/office/powerpoint/2010/main" val="3169031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6985D7AF-D8E6-B8AC-EF0F-D49742E15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D50F541B-2AB8-F84D-EE7B-008AFF5377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Criteri specifici  - Linea A: max 10 punti</a:t>
            </a:r>
            <a:endParaRPr dirty="0"/>
          </a:p>
        </p:txBody>
      </p:sp>
      <p:pic>
        <p:nvPicPr>
          <p:cNvPr id="3" name="Immagine 2" descr="Mano e cinque stelle">
            <a:extLst>
              <a:ext uri="{FF2B5EF4-FFF2-40B4-BE49-F238E27FC236}">
                <a16:creationId xmlns:a16="http://schemas.microsoft.com/office/drawing/2014/main" id="{C52CA62E-ECB4-CB7E-B5A4-1763B04DC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816"/>
            <a:ext cx="6281897" cy="4187543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EDF231A0-E3EB-4097-59AE-567CD41F2DA0}"/>
              </a:ext>
            </a:extLst>
          </p:cNvPr>
          <p:cNvSpPr/>
          <p:nvPr/>
        </p:nvSpPr>
        <p:spPr>
          <a:xfrm>
            <a:off x="4382012" y="1974185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r>
              <a:rPr lang="it-IT" sz="1800" dirty="0"/>
              <a:t>Superficie fascia tampone 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61C6136-6545-93DF-D62A-AE5A7EFBC526}"/>
              </a:ext>
            </a:extLst>
          </p:cNvPr>
          <p:cNvSpPr/>
          <p:nvPr/>
        </p:nvSpPr>
        <p:spPr>
          <a:xfrm>
            <a:off x="4382011" y="3123474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it-IT" sz="1800" dirty="0"/>
          </a:p>
          <a:p>
            <a:pPr marL="228600"/>
            <a:r>
              <a:rPr lang="it-IT" sz="1800" dirty="0"/>
              <a:t>Mc di acqua invasata 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  <a:p>
            <a:pPr marL="228600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43795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278C657F-56B3-687E-E627-7E79F7C2E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DCB80121-749D-D2FB-AACF-00E2673F86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Criteri specifici  - Linea B: max 10 punti</a:t>
            </a:r>
            <a:endParaRPr dirty="0"/>
          </a:p>
        </p:txBody>
      </p:sp>
      <p:pic>
        <p:nvPicPr>
          <p:cNvPr id="3" name="Immagine 2" descr="Mano e cinque stelle">
            <a:extLst>
              <a:ext uri="{FF2B5EF4-FFF2-40B4-BE49-F238E27FC236}">
                <a16:creationId xmlns:a16="http://schemas.microsoft.com/office/drawing/2014/main" id="{97D5A5BF-165F-C876-CCC1-DA14842D3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816"/>
            <a:ext cx="6281897" cy="4187543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4ACDDE3-CAF3-1799-DA44-422C009F4D4D}"/>
              </a:ext>
            </a:extLst>
          </p:cNvPr>
          <p:cNvSpPr/>
          <p:nvPr/>
        </p:nvSpPr>
        <p:spPr>
          <a:xfrm>
            <a:off x="4382012" y="1974185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r>
              <a:rPr lang="it-IT" sz="1800" dirty="0"/>
              <a:t>Superficie de-impermeabilizzata, normalizzata rispetto al coefficiente di permeabilità–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A798263-294F-03A9-4941-44292C781929}"/>
              </a:ext>
            </a:extLst>
          </p:cNvPr>
          <p:cNvSpPr/>
          <p:nvPr/>
        </p:nvSpPr>
        <p:spPr>
          <a:xfrm>
            <a:off x="4382011" y="3123474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it-IT" sz="1800" dirty="0"/>
          </a:p>
          <a:p>
            <a:pPr marL="228600"/>
            <a:r>
              <a:rPr lang="it-IT" sz="1800" dirty="0"/>
              <a:t>Mc di acqua infiltrata/riutilizzata 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  <a:p>
            <a:pPr marL="228600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466121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EE80ACF7-4419-D4E0-84E7-75CF448C4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85F4C93C-41DE-D9FA-1D6D-0A739A4839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Criteri specifici  - Linea C: max 10 punti</a:t>
            </a:r>
            <a:endParaRPr dirty="0"/>
          </a:p>
        </p:txBody>
      </p:sp>
      <p:pic>
        <p:nvPicPr>
          <p:cNvPr id="3" name="Immagine 2" descr="Mano e cinque stelle">
            <a:extLst>
              <a:ext uri="{FF2B5EF4-FFF2-40B4-BE49-F238E27FC236}">
                <a16:creationId xmlns:a16="http://schemas.microsoft.com/office/drawing/2014/main" id="{08A476B3-1C27-2B85-605F-32049EDF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816"/>
            <a:ext cx="6281897" cy="4187543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7B9DF07-8C28-1C97-0039-B9CB6BB76482}"/>
              </a:ext>
            </a:extLst>
          </p:cNvPr>
          <p:cNvSpPr/>
          <p:nvPr/>
        </p:nvSpPr>
        <p:spPr>
          <a:xfrm>
            <a:off x="4260092" y="2664702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r>
              <a:rPr lang="it-IT" sz="1800" dirty="0"/>
              <a:t>Mc/anno di acqua distribuita/stoccata – max </a:t>
            </a:r>
            <a:r>
              <a:rPr lang="it-IT" sz="1800" b="1" dirty="0"/>
              <a:t>10</a:t>
            </a:r>
            <a:r>
              <a:rPr lang="it-IT" sz="1800" dirty="0"/>
              <a:t> punti</a:t>
            </a:r>
          </a:p>
        </p:txBody>
      </p:sp>
    </p:spTree>
    <p:extLst>
      <p:ext uri="{BB962C8B-B14F-4D97-AF65-F5344CB8AC3E}">
        <p14:creationId xmlns:p14="http://schemas.microsoft.com/office/powerpoint/2010/main" val="1165854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0410EED8-9551-19ED-DF05-BAECEAE7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842785FE-5D4C-91FA-81DC-9BFC9DBDDF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Criteri specifici  - Linea D: max 10 punti</a:t>
            </a:r>
            <a:endParaRPr dirty="0"/>
          </a:p>
        </p:txBody>
      </p:sp>
      <p:pic>
        <p:nvPicPr>
          <p:cNvPr id="3" name="Immagine 2" descr="Mano e cinque stelle">
            <a:extLst>
              <a:ext uri="{FF2B5EF4-FFF2-40B4-BE49-F238E27FC236}">
                <a16:creationId xmlns:a16="http://schemas.microsoft.com/office/drawing/2014/main" id="{65FAA66F-5CD0-5502-9156-0B37E0D4D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816"/>
            <a:ext cx="6281897" cy="4187543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ACEEEC7-A0B0-B2E6-CBF4-41688D8042DC}"/>
              </a:ext>
            </a:extLst>
          </p:cNvPr>
          <p:cNvSpPr/>
          <p:nvPr/>
        </p:nvSpPr>
        <p:spPr>
          <a:xfrm>
            <a:off x="4382008" y="1373674"/>
            <a:ext cx="6848475" cy="947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r>
              <a:rPr lang="it-IT" sz="1800" dirty="0"/>
              <a:t>Lunghezza del tratto connesso longitudinalmente attraverso la realizzazione di una scala di risalita per la fauna ittica–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B359F46-411F-C372-0D83-0FD168EE23EC}"/>
              </a:ext>
            </a:extLst>
          </p:cNvPr>
          <p:cNvSpPr/>
          <p:nvPr/>
        </p:nvSpPr>
        <p:spPr>
          <a:xfrm>
            <a:off x="4382008" y="2460155"/>
            <a:ext cx="6848475" cy="94729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it-IT" sz="1800" dirty="0"/>
          </a:p>
          <a:p>
            <a:pPr marL="228600"/>
            <a:r>
              <a:rPr lang="it-IT" sz="1800" dirty="0"/>
              <a:t>Numero di specie (animali e/o vegetali) autoctone riportate sul sito di ARPAE Flora e fauna — </a:t>
            </a:r>
            <a:r>
              <a:rPr lang="it-IT" sz="1800" dirty="0" err="1"/>
              <a:t>Arpae</a:t>
            </a:r>
            <a:r>
              <a:rPr lang="it-IT" sz="1800" dirty="0"/>
              <a:t> Emilia-Romagna interessate e tutelate dall’intervento 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  <a:p>
            <a:pPr marL="228600"/>
            <a:endParaRPr lang="it-IT" sz="1800" dirty="0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18343080-26BE-8B40-7CE2-917784FA9928}"/>
              </a:ext>
            </a:extLst>
          </p:cNvPr>
          <p:cNvSpPr/>
          <p:nvPr/>
        </p:nvSpPr>
        <p:spPr>
          <a:xfrm>
            <a:off x="4382008" y="3572387"/>
            <a:ext cx="6848475" cy="41033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it-IT" sz="1800" dirty="0"/>
          </a:p>
          <a:p>
            <a:pPr marL="228600"/>
            <a:r>
              <a:rPr lang="it-IT" sz="1800" dirty="0"/>
              <a:t>Variazione del flusso di sedimenti 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  <a:p>
            <a:pPr marL="228600"/>
            <a:endParaRPr lang="it-IT" sz="1800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F3B14B8-FC09-5298-78FC-B6D06479DB52}"/>
              </a:ext>
            </a:extLst>
          </p:cNvPr>
          <p:cNvSpPr/>
          <p:nvPr/>
        </p:nvSpPr>
        <p:spPr>
          <a:xfrm>
            <a:off x="4382008" y="4208862"/>
            <a:ext cx="6848475" cy="6442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it-IT" sz="1800" dirty="0"/>
          </a:p>
          <a:p>
            <a:pPr marL="228600"/>
            <a:r>
              <a:rPr lang="it-IT" sz="1800" dirty="0"/>
              <a:t>Lunghezza del tratto interessato longitudinalmente dal ripristino del flusso di sedimenti 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  <a:p>
            <a:pPr marL="228600"/>
            <a:endParaRPr lang="it-IT" sz="1800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D3A2818-AF71-8D4B-4F3F-0B944114D329}"/>
              </a:ext>
            </a:extLst>
          </p:cNvPr>
          <p:cNvSpPr/>
          <p:nvPr/>
        </p:nvSpPr>
        <p:spPr>
          <a:xfrm>
            <a:off x="4382008" y="5018026"/>
            <a:ext cx="6848475" cy="6442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it-IT" sz="1800" dirty="0"/>
          </a:p>
          <a:p>
            <a:pPr marL="228600"/>
            <a:r>
              <a:rPr lang="it-IT" sz="1800" dirty="0"/>
              <a:t>Volume di sedimenti di scarsa qualità che si prevede di rimuovere 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  <a:p>
            <a:pPr marL="228600"/>
            <a:endParaRPr lang="it-IT" sz="1800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3CC6E651-0768-0359-C304-71B06DCFAE42}"/>
              </a:ext>
            </a:extLst>
          </p:cNvPr>
          <p:cNvSpPr/>
          <p:nvPr/>
        </p:nvSpPr>
        <p:spPr>
          <a:xfrm>
            <a:off x="4382008" y="5827190"/>
            <a:ext cx="6848475" cy="39750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it-IT" sz="1800" dirty="0"/>
          </a:p>
          <a:p>
            <a:pPr marL="228600"/>
            <a:r>
              <a:rPr lang="it-IT" sz="1800" dirty="0"/>
              <a:t>Superficie di corso d’acqua riqualificato – max </a:t>
            </a:r>
            <a:r>
              <a:rPr lang="it-IT" sz="1800" b="1" dirty="0"/>
              <a:t>5</a:t>
            </a:r>
            <a:r>
              <a:rPr lang="it-IT" sz="1800" dirty="0"/>
              <a:t> punti</a:t>
            </a:r>
          </a:p>
          <a:p>
            <a:pPr marL="228600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808423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7E2725B2-6AB0-04C9-5F57-ABD422953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543D3738-4B35-6BC9-F9BE-9CDFD103BC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Tempi</a:t>
            </a:r>
            <a:endParaRPr dirty="0"/>
          </a:p>
        </p:txBody>
      </p:sp>
      <p:pic>
        <p:nvPicPr>
          <p:cNvPr id="3" name="Immagine 2" descr="Clessidra">
            <a:extLst>
              <a:ext uri="{FF2B5EF4-FFF2-40B4-BE49-F238E27FC236}">
                <a16:creationId xmlns:a16="http://schemas.microsoft.com/office/drawing/2014/main" id="{CF41584E-475E-E5E3-81C3-EE6F188709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5572" y="1321303"/>
            <a:ext cx="6416428" cy="4577344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BAC295B9-E55A-4B38-C4BA-707AA2A2E6CB}"/>
              </a:ext>
            </a:extLst>
          </p:cNvPr>
          <p:cNvSpPr/>
          <p:nvPr/>
        </p:nvSpPr>
        <p:spPr>
          <a:xfrm>
            <a:off x="392941" y="1695551"/>
            <a:ext cx="6848475" cy="1143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38623"/>
            <a:endParaRPr lang="it-IT" sz="1800" dirty="0"/>
          </a:p>
          <a:p>
            <a:pPr marL="138623"/>
            <a:r>
              <a:rPr lang="it-IT" sz="1800" dirty="0"/>
              <a:t>Presentazione delle schede progetto dal </a:t>
            </a:r>
            <a:r>
              <a:rPr lang="it-IT" sz="1800" b="1" dirty="0"/>
              <a:t>1° settembre 2025 al 31 gennaio 2026</a:t>
            </a:r>
          </a:p>
          <a:p>
            <a:pPr marL="485181" indent="-346558">
              <a:buFont typeface="Wingdings" panose="05000000000000000000" pitchFamily="2" charset="2"/>
              <a:buChar char="ü"/>
            </a:pPr>
            <a:endParaRPr lang="it-IT" sz="1800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787006B-BD90-60BC-F2E1-EDF205FCD628}"/>
              </a:ext>
            </a:extLst>
          </p:cNvPr>
          <p:cNvSpPr/>
          <p:nvPr/>
        </p:nvSpPr>
        <p:spPr>
          <a:xfrm>
            <a:off x="392941" y="3265379"/>
            <a:ext cx="6848475" cy="61983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38623"/>
            <a:endParaRPr lang="it-IT" sz="1800" dirty="0"/>
          </a:p>
          <a:p>
            <a:pPr marL="138623"/>
            <a:r>
              <a:rPr lang="it-IT" sz="1800" dirty="0"/>
              <a:t>Graduatoria entro il </a:t>
            </a:r>
            <a:r>
              <a:rPr lang="it-IT" sz="1800" b="1" dirty="0"/>
              <a:t>31 marzo 2026</a:t>
            </a:r>
          </a:p>
          <a:p>
            <a:pPr marL="138623"/>
            <a:endParaRPr lang="it-IT" sz="1800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1BF3DB6-61E4-ABEE-4E48-D2AF4A334156}"/>
              </a:ext>
            </a:extLst>
          </p:cNvPr>
          <p:cNvSpPr/>
          <p:nvPr/>
        </p:nvSpPr>
        <p:spPr>
          <a:xfrm>
            <a:off x="392940" y="4312044"/>
            <a:ext cx="6848475" cy="61983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38623"/>
            <a:r>
              <a:rPr lang="it-IT" sz="1800" dirty="0"/>
              <a:t>Rendicontazione degli interventi entro il </a:t>
            </a:r>
            <a:r>
              <a:rPr lang="it-IT" sz="1800" b="1" dirty="0"/>
              <a:t>31 ottobre 2028</a:t>
            </a:r>
          </a:p>
        </p:txBody>
      </p:sp>
    </p:spTree>
    <p:extLst>
      <p:ext uri="{BB962C8B-B14F-4D97-AF65-F5344CB8AC3E}">
        <p14:creationId xmlns:p14="http://schemas.microsoft.com/office/powerpoint/2010/main" val="1382466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51955C68-6092-1FE9-1532-242A5989F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BC62E6A9-A98E-9DBE-3265-50826B2BBB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Informazioni e aggiornamenti</a:t>
            </a:r>
            <a:endParaRPr dirty="0"/>
          </a:p>
        </p:txBody>
      </p:sp>
      <p:sp>
        <p:nvSpPr>
          <p:cNvPr id="12" name="Google Shape;94;g210dc597472_0_78">
            <a:extLst>
              <a:ext uri="{FF2B5EF4-FFF2-40B4-BE49-F238E27FC236}">
                <a16:creationId xmlns:a16="http://schemas.microsoft.com/office/drawing/2014/main" id="{E071B926-9ED2-C2CC-77C2-AF3035926D3F}"/>
              </a:ext>
            </a:extLst>
          </p:cNvPr>
          <p:cNvSpPr txBox="1">
            <a:spLocks/>
          </p:cNvSpPr>
          <p:nvPr/>
        </p:nvSpPr>
        <p:spPr>
          <a:xfrm>
            <a:off x="6567231" y="2257425"/>
            <a:ext cx="5324988" cy="74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450" b="0" i="0" u="none" strike="noStrike" cap="none">
                <a:solidFill>
                  <a:srgbClr val="3B342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8623" indent="0"/>
            <a:r>
              <a:rPr lang="it-IT" sz="2426" dirty="0">
                <a:hlinkClick r:id="rId3"/>
              </a:rPr>
              <a:t>marialuisa.campani@atersir.it</a:t>
            </a:r>
            <a:endParaRPr lang="it-IT" sz="2426" dirty="0"/>
          </a:p>
          <a:p>
            <a:pPr marL="138623" indent="0"/>
            <a:r>
              <a:rPr lang="it-IT" sz="2426" dirty="0">
                <a:hlinkClick r:id="rId4"/>
              </a:rPr>
              <a:t>luciana.bonzi@atersir.it</a:t>
            </a:r>
            <a:endParaRPr lang="it-IT" sz="2426" dirty="0"/>
          </a:p>
        </p:txBody>
      </p:sp>
      <p:pic>
        <p:nvPicPr>
          <p:cNvPr id="5" name="Immagine 4" descr="Una pila di quotidiani">
            <a:extLst>
              <a:ext uri="{FF2B5EF4-FFF2-40B4-BE49-F238E27FC236}">
                <a16:creationId xmlns:a16="http://schemas.microsoft.com/office/drawing/2014/main" id="{FDB19B19-3AED-70A6-2BC3-A350D8C80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4079"/>
            <a:ext cx="6162675" cy="4402248"/>
          </a:xfrm>
          <a:prstGeom prst="rect">
            <a:avLst/>
          </a:prstGeom>
        </p:spPr>
      </p:pic>
      <p:sp>
        <p:nvSpPr>
          <p:cNvPr id="6" name="Google Shape;94;g210dc597472_0_78">
            <a:extLst>
              <a:ext uri="{FF2B5EF4-FFF2-40B4-BE49-F238E27FC236}">
                <a16:creationId xmlns:a16="http://schemas.microsoft.com/office/drawing/2014/main" id="{E490DDF5-7E56-0BDD-8658-F2489AE47FBE}"/>
              </a:ext>
            </a:extLst>
          </p:cNvPr>
          <p:cNvSpPr txBox="1">
            <a:spLocks/>
          </p:cNvSpPr>
          <p:nvPr/>
        </p:nvSpPr>
        <p:spPr>
          <a:xfrm>
            <a:off x="6567231" y="4141542"/>
            <a:ext cx="5324988" cy="149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450" b="0" i="0" u="none" strike="noStrike" cap="none">
                <a:solidFill>
                  <a:srgbClr val="3B342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8623" indent="0"/>
            <a:r>
              <a:rPr lang="it-IT" sz="2426" dirty="0">
                <a:hlinkClick r:id="rId6"/>
              </a:rPr>
              <a:t>https://www.atersir.it/servizio-idrico/contributi-volti-potenziare-i-servizi-ecosistemici</a:t>
            </a:r>
            <a:endParaRPr lang="it-IT" sz="2426" dirty="0"/>
          </a:p>
          <a:p>
            <a:pPr marL="138623" indent="0"/>
            <a:endParaRPr lang="it-IT" sz="2426" dirty="0"/>
          </a:p>
        </p:txBody>
      </p:sp>
      <p:pic>
        <p:nvPicPr>
          <p:cNvPr id="8" name="Immagine 7" descr="Lettera gialla">
            <a:extLst>
              <a:ext uri="{FF2B5EF4-FFF2-40B4-BE49-F238E27FC236}">
                <a16:creationId xmlns:a16="http://schemas.microsoft.com/office/drawing/2014/main" id="{6B01DD24-1A23-EAB8-0035-FDE1647C8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197" y="1454079"/>
            <a:ext cx="543853" cy="815449"/>
          </a:xfrm>
          <a:prstGeom prst="rect">
            <a:avLst/>
          </a:prstGeom>
        </p:spPr>
      </p:pic>
      <p:pic>
        <p:nvPicPr>
          <p:cNvPr id="10" name="Immagine 9" descr="Elemento grafico dell’archiviazione cloud">
            <a:extLst>
              <a:ext uri="{FF2B5EF4-FFF2-40B4-BE49-F238E27FC236}">
                <a16:creationId xmlns:a16="http://schemas.microsoft.com/office/drawing/2014/main" id="{522A59DE-BB4D-D05C-F6F0-9EB68E1E1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4197" y="3599352"/>
            <a:ext cx="733425" cy="4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9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086C8FDC-1F2D-5829-1FEA-E8DC547CE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5">
            <a:extLst>
              <a:ext uri="{FF2B5EF4-FFF2-40B4-BE49-F238E27FC236}">
                <a16:creationId xmlns:a16="http://schemas.microsoft.com/office/drawing/2014/main" id="{59815A06-B1B9-D9C4-7C50-0DDE7B7281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7505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Agenda</a:t>
            </a:r>
            <a:endParaRPr dirty="0"/>
          </a:p>
        </p:txBody>
      </p:sp>
      <p:pic>
        <p:nvPicPr>
          <p:cNvPr id="6" name="Immagine 5" descr="Alberi lungo il Canal Du Midi in autunno">
            <a:extLst>
              <a:ext uri="{FF2B5EF4-FFF2-40B4-BE49-F238E27FC236}">
                <a16:creationId xmlns:a16="http://schemas.microsoft.com/office/drawing/2014/main" id="{245EDDA0-132E-521C-C5D0-CA7884032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1283411"/>
            <a:ext cx="7086600" cy="4715247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C275B2F-B7BF-824F-F4DB-18497472DD01}"/>
              </a:ext>
            </a:extLst>
          </p:cNvPr>
          <p:cNvSpPr/>
          <p:nvPr/>
        </p:nvSpPr>
        <p:spPr>
          <a:xfrm>
            <a:off x="7696196" y="2049085"/>
            <a:ext cx="3635885" cy="4351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it-IT" b="1" dirty="0"/>
              <a:t>Ubicazione degli interventi</a:t>
            </a:r>
            <a:endParaRPr lang="it-IT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577E2CA-B459-A225-4DB2-B114D72D6888}"/>
              </a:ext>
            </a:extLst>
          </p:cNvPr>
          <p:cNvSpPr/>
          <p:nvPr/>
        </p:nvSpPr>
        <p:spPr>
          <a:xfrm>
            <a:off x="7696200" y="1416698"/>
            <a:ext cx="3635885" cy="43510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it-IT" b="1" dirty="0"/>
              <a:t>Bacini di riferimento</a:t>
            </a:r>
            <a:endParaRPr lang="it-IT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248F8338-5BC8-C327-CE54-469DA10B7A65}"/>
              </a:ext>
            </a:extLst>
          </p:cNvPr>
          <p:cNvSpPr/>
          <p:nvPr/>
        </p:nvSpPr>
        <p:spPr>
          <a:xfrm>
            <a:off x="7696194" y="2678326"/>
            <a:ext cx="3635885" cy="46578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it-IT" b="1" dirty="0"/>
              <a:t>Somme a disposizione</a:t>
            </a:r>
            <a:endParaRPr lang="it-IT" dirty="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EFDDBA6-B02C-D3BA-12D1-D09A5D3A0538}"/>
              </a:ext>
            </a:extLst>
          </p:cNvPr>
          <p:cNvSpPr/>
          <p:nvPr/>
        </p:nvSpPr>
        <p:spPr>
          <a:xfrm>
            <a:off x="7696194" y="3338254"/>
            <a:ext cx="3635886" cy="47446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it-IT" b="1" dirty="0"/>
              <a:t>Costi ammissibili e non ammissibili</a:t>
            </a:r>
            <a:endParaRPr lang="it-IT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07E357D9-A658-1636-B4BB-DEA09901E7DD}"/>
              </a:ext>
            </a:extLst>
          </p:cNvPr>
          <p:cNvSpPr/>
          <p:nvPr/>
        </p:nvSpPr>
        <p:spPr>
          <a:xfrm>
            <a:off x="7696194" y="4006856"/>
            <a:ext cx="3635886" cy="47446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it-IT" b="1" dirty="0"/>
              <a:t>Criteri per la valutazione delle proposte</a:t>
            </a:r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06549509-843C-9625-A382-5FFB392A8CC5}"/>
              </a:ext>
            </a:extLst>
          </p:cNvPr>
          <p:cNvSpPr/>
          <p:nvPr/>
        </p:nvSpPr>
        <p:spPr>
          <a:xfrm>
            <a:off x="7696192" y="4675458"/>
            <a:ext cx="3635887" cy="47446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it-IT" b="1" dirty="0"/>
              <a:t>Tempi</a:t>
            </a:r>
            <a:endParaRPr lang="it-IT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F8DDC82-E7FA-B07A-18E8-8557578687C1}"/>
              </a:ext>
            </a:extLst>
          </p:cNvPr>
          <p:cNvSpPr/>
          <p:nvPr/>
        </p:nvSpPr>
        <p:spPr>
          <a:xfrm>
            <a:off x="7696192" y="5344060"/>
            <a:ext cx="3635888" cy="47446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it-IT" b="1" dirty="0"/>
              <a:t>Informazioni e aggiornamenti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538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D4C3E83C-F543-EB30-F5AE-175920021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4;g210dc597472_0_78">
            <a:extLst>
              <a:ext uri="{FF2B5EF4-FFF2-40B4-BE49-F238E27FC236}">
                <a16:creationId xmlns:a16="http://schemas.microsoft.com/office/drawing/2014/main" id="{AE855661-C4D1-ABA7-0940-F35110093683}"/>
              </a:ext>
            </a:extLst>
          </p:cNvPr>
          <p:cNvSpPr txBox="1">
            <a:spLocks/>
          </p:cNvSpPr>
          <p:nvPr/>
        </p:nvSpPr>
        <p:spPr>
          <a:xfrm>
            <a:off x="476601" y="5723326"/>
            <a:ext cx="112387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450" b="0" i="0" u="none" strike="noStrike" cap="none">
                <a:solidFill>
                  <a:srgbClr val="3B342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it-IT" sz="1800" dirty="0"/>
              <a:t>Sarà prodotta 1 graduatoria per ogni </a:t>
            </a:r>
            <a:r>
              <a:rPr lang="it-IT" sz="1800" dirty="0" err="1"/>
              <a:t>subambito</a:t>
            </a:r>
            <a:r>
              <a:rPr lang="it-IT" sz="1800" dirty="0"/>
              <a:t> del SII in cui sono ricomprese tutte le linee di finanziamento.</a:t>
            </a:r>
          </a:p>
        </p:txBody>
      </p:sp>
      <p:pic>
        <p:nvPicPr>
          <p:cNvPr id="6" name="Immagine 5" descr="Immagine che contiene testo, mappa, schermata, atlante&#10;&#10;Il contenuto generato dall'IA potrebbe non essere corretto.">
            <a:extLst>
              <a:ext uri="{FF2B5EF4-FFF2-40B4-BE49-F238E27FC236}">
                <a16:creationId xmlns:a16="http://schemas.microsoft.com/office/drawing/2014/main" id="{499502BE-7BF4-4459-5D57-6B6CD069B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962" y="1134674"/>
            <a:ext cx="6240077" cy="4412850"/>
          </a:xfrm>
          <a:prstGeom prst="rect">
            <a:avLst/>
          </a:prstGeom>
        </p:spPr>
      </p:pic>
      <p:sp>
        <p:nvSpPr>
          <p:cNvPr id="2" name="Google Shape;122;p5">
            <a:extLst>
              <a:ext uri="{FF2B5EF4-FFF2-40B4-BE49-F238E27FC236}">
                <a16:creationId xmlns:a16="http://schemas.microsoft.com/office/drawing/2014/main" id="{997ACFAC-F40C-0804-9150-52B11E5EEB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99" y="16747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Bacini di riferimento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297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F510F611-8593-2BE0-85DF-0E8F3A705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5">
            <a:extLst>
              <a:ext uri="{FF2B5EF4-FFF2-40B4-BE49-F238E27FC236}">
                <a16:creationId xmlns:a16="http://schemas.microsoft.com/office/drawing/2014/main" id="{ED96757C-38FF-5D40-268A-C589CA07DE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4041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Ubicazione degli interventi</a:t>
            </a:r>
            <a:endParaRPr dirty="0"/>
          </a:p>
        </p:txBody>
      </p:sp>
      <p:pic>
        <p:nvPicPr>
          <p:cNvPr id="6" name="Immagine 5" descr="Alberi lungo il Canal Du Midi in autunno">
            <a:extLst>
              <a:ext uri="{FF2B5EF4-FFF2-40B4-BE49-F238E27FC236}">
                <a16:creationId xmlns:a16="http://schemas.microsoft.com/office/drawing/2014/main" id="{8D441240-9C65-5902-4790-78FBF617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1283411"/>
            <a:ext cx="7086600" cy="4715247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B610145-63E9-132F-2885-9B8FF2F6B957}"/>
              </a:ext>
            </a:extLst>
          </p:cNvPr>
          <p:cNvSpPr/>
          <p:nvPr/>
        </p:nvSpPr>
        <p:spPr>
          <a:xfrm>
            <a:off x="4483611" y="1610447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b="1" dirty="0"/>
              <a:t>Linea A</a:t>
            </a:r>
          </a:p>
          <a:p>
            <a:pPr lvl="1"/>
            <a:r>
              <a:rPr lang="it-IT" dirty="0"/>
              <a:t>Nelle aree di salvaguardia comprese nel Piano di Tutela delle Acque vigente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2C541D76-CAA9-CE4C-A004-E5D407039AA6}"/>
              </a:ext>
            </a:extLst>
          </p:cNvPr>
          <p:cNvSpPr/>
          <p:nvPr/>
        </p:nvSpPr>
        <p:spPr>
          <a:xfrm>
            <a:off x="4483611" y="2586132"/>
            <a:ext cx="6848475" cy="92480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b="1" dirty="0"/>
              <a:t>Linea B</a:t>
            </a:r>
          </a:p>
          <a:p>
            <a:pPr lvl="0"/>
            <a:r>
              <a:rPr lang="it-IT" dirty="0"/>
              <a:t>Negli agglomerati così come individuati alla DGR 201/2016 e </a:t>
            </a:r>
            <a:r>
              <a:rPr lang="it-IT" dirty="0" err="1"/>
              <a:t>s.m.i.</a:t>
            </a:r>
            <a:r>
              <a:rPr lang="it-IT" dirty="0"/>
              <a:t>, localizzati nelle aree collinari e montane al netto delle aree di ricarica della falda 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CBA6373-50F9-CA17-04D4-D329B6B95910}"/>
              </a:ext>
            </a:extLst>
          </p:cNvPr>
          <p:cNvSpPr/>
          <p:nvPr/>
        </p:nvSpPr>
        <p:spPr>
          <a:xfrm>
            <a:off x="4483611" y="3722320"/>
            <a:ext cx="6848475" cy="92480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b="1" dirty="0"/>
              <a:t>Linea C</a:t>
            </a:r>
          </a:p>
          <a:p>
            <a:pPr lvl="0"/>
            <a:r>
              <a:rPr lang="it-IT" dirty="0"/>
              <a:t>Aree in corrispondenza dei depuratori del Servizio Idrico Integrato con trattamento almeno di tipo terziario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A6C0155-60A1-EA8B-8390-E986C4DDA4EB}"/>
              </a:ext>
            </a:extLst>
          </p:cNvPr>
          <p:cNvSpPr/>
          <p:nvPr/>
        </p:nvSpPr>
        <p:spPr>
          <a:xfrm>
            <a:off x="4483611" y="4856152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b="1" dirty="0"/>
              <a:t>Linea D</a:t>
            </a:r>
          </a:p>
          <a:p>
            <a:pPr lvl="0"/>
            <a:r>
              <a:rPr lang="it-IT" dirty="0"/>
              <a:t>Corpi idrici superficiali su cui insistono opere del Servizio Idrico Integrato</a:t>
            </a:r>
          </a:p>
        </p:txBody>
      </p:sp>
    </p:spTree>
    <p:extLst>
      <p:ext uri="{BB962C8B-B14F-4D97-AF65-F5344CB8AC3E}">
        <p14:creationId xmlns:p14="http://schemas.microsoft.com/office/powerpoint/2010/main" val="211023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F05036C0-9690-10A6-B2DA-24D74E35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5">
            <a:extLst>
              <a:ext uri="{FF2B5EF4-FFF2-40B4-BE49-F238E27FC236}">
                <a16:creationId xmlns:a16="http://schemas.microsoft.com/office/drawing/2014/main" id="{BD760AAC-8273-C16D-5F57-A33DBB174B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Ubicazione degli interventi – Linea B</a:t>
            </a:r>
            <a:endParaRPr dirty="0"/>
          </a:p>
        </p:txBody>
      </p:sp>
      <p:pic>
        <p:nvPicPr>
          <p:cNvPr id="4" name="Immagine 3" descr="Immagine che contiene testo, mapp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65443C15-AA9E-7FD4-BDFE-A47684C5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516" y="1343169"/>
            <a:ext cx="6845614" cy="48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A4128975-E362-2D53-E287-E77B1ED43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ile di monete d'oro">
            <a:extLst>
              <a:ext uri="{FF2B5EF4-FFF2-40B4-BE49-F238E27FC236}">
                <a16:creationId xmlns:a16="http://schemas.microsoft.com/office/drawing/2014/main" id="{F7F6BC59-39DC-7CA2-8CE1-3C5ADA22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420391" y="1095818"/>
            <a:ext cx="7780594" cy="5187064"/>
          </a:xfrm>
          <a:prstGeom prst="rect">
            <a:avLst/>
          </a:prstGeom>
        </p:spPr>
      </p:pic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EDF6AF7C-6364-2358-9A81-07BD189BEE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8494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Somme a disposizione per bacino gestionale</a:t>
            </a:r>
            <a:endParaRPr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EC279A95-6953-0D67-F2CE-7FE3D65C4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985163"/>
              </p:ext>
            </p:extLst>
          </p:nvPr>
        </p:nvGraphicFramePr>
        <p:xfrm>
          <a:off x="504825" y="1327942"/>
          <a:ext cx="6638924" cy="370681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59108">
                  <a:extLst>
                    <a:ext uri="{9D8B030D-6E8A-4147-A177-3AD203B41FA5}">
                      <a16:colId xmlns:a16="http://schemas.microsoft.com/office/drawing/2014/main" val="4025232723"/>
                    </a:ext>
                  </a:extLst>
                </a:gridCol>
                <a:gridCol w="3379816">
                  <a:extLst>
                    <a:ext uri="{9D8B030D-6E8A-4147-A177-3AD203B41FA5}">
                      <a16:colId xmlns:a16="http://schemas.microsoft.com/office/drawing/2014/main" val="2613055616"/>
                    </a:ext>
                  </a:extLst>
                </a:gridCol>
              </a:tblGrid>
              <a:tr h="436096"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b="1" u="none" strike="noStrike" dirty="0">
                          <a:effectLst/>
                        </a:rPr>
                        <a:t>Gestione del bacino idrico di riferimento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b="1" u="none" strike="noStrike" dirty="0">
                          <a:effectLst/>
                        </a:rPr>
                        <a:t>Importo a disposizione in euro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042216577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AIMAG S.P.A. (MO)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190.941,00 €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652184915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>
                          <a:effectLst/>
                        </a:rPr>
                        <a:t>ARCA S.R.L. (RE)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                                            489.027,00 €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350845363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CADF S.P.A. (FE)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  94.349,00 €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327966398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effectLst/>
                        </a:rPr>
                        <a:t>EMILIAMBIENTE S.P.A. (PR)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  90.863,00 €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777354741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>
                          <a:effectLst/>
                        </a:rPr>
                        <a:t>HERA S.P.A. (BO)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1.003.777,00 €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200507428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HERA S.P.A. (FC)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393.234,00 €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899765977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HERA S.P.A. (FE)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246.407,00 €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522796562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HERA S.P.A. (RA)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388.702,00 €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271741445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HERA S.R.L. (RN)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338.245,00 €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9025411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>
                          <a:effectLst/>
                        </a:rPr>
                        <a:t>HERACQUAMODENA S.R.L. (MO)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469.261,00 €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67738883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IREN ACQUA PIACENZA S.R.L. (PC)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256.531,91 €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002666500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effectLst/>
                        </a:rPr>
                        <a:t>IRETI S.P.A. (PR)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310.764,00 €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21345354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MONTAGNA 2000 S.P.A. (PR)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  30.583,00 €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007880398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SORGEAQUA S.R.L. (BO-MO)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      59.342,00 €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611132485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Totale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                                        4.362.026,91 €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796576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559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2A5056F9-15A8-5ECD-65A5-39EBFE93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ile di monete d'oro">
            <a:extLst>
              <a:ext uri="{FF2B5EF4-FFF2-40B4-BE49-F238E27FC236}">
                <a16:creationId xmlns:a16="http://schemas.microsoft.com/office/drawing/2014/main" id="{E3F9A91D-B083-FCE3-05AA-FFBE4727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894018" y="1000568"/>
            <a:ext cx="7780594" cy="5187064"/>
          </a:xfrm>
          <a:prstGeom prst="rect">
            <a:avLst/>
          </a:prstGeom>
        </p:spPr>
      </p:pic>
      <p:sp>
        <p:nvSpPr>
          <p:cNvPr id="12" name="Google Shape;94;g210dc597472_0_78">
            <a:extLst>
              <a:ext uri="{FF2B5EF4-FFF2-40B4-BE49-F238E27FC236}">
                <a16:creationId xmlns:a16="http://schemas.microsoft.com/office/drawing/2014/main" id="{5A78D763-0A39-3FB6-2325-7A22D22DC008}"/>
              </a:ext>
            </a:extLst>
          </p:cNvPr>
          <p:cNvSpPr txBox="1">
            <a:spLocks/>
          </p:cNvSpPr>
          <p:nvPr/>
        </p:nvSpPr>
        <p:spPr>
          <a:xfrm>
            <a:off x="3731857" y="1486343"/>
            <a:ext cx="8041043" cy="298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450" b="0" i="0" u="none" strike="noStrike" cap="none">
                <a:solidFill>
                  <a:srgbClr val="3B342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2426" dirty="0"/>
              <a:t>costi di realizzazione</a:t>
            </a:r>
          </a:p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2426" dirty="0"/>
              <a:t>spese generali, amministrative e tecniche per la progettazione, direzione lavori e collaudi per un massimo del 2% (compresi i costi relativi al personale interno) della spesa ammissibile se realizzati dall’amministrazione (D.lgs. 36/2023) ovvero nel limite del 10% se affidate all’esterno</a:t>
            </a:r>
          </a:p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2426" dirty="0"/>
              <a:t>IVA se dovuta</a:t>
            </a:r>
          </a:p>
        </p:txBody>
      </p:sp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A4DB6B9F-B3A5-0418-12EE-8114886E7B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Costi ammissibili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9420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3A3E0D68-85C8-EABA-8E60-9F2EB3547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Pile di monete d'oro">
            <a:extLst>
              <a:ext uri="{FF2B5EF4-FFF2-40B4-BE49-F238E27FC236}">
                <a16:creationId xmlns:a16="http://schemas.microsoft.com/office/drawing/2014/main" id="{9E2C0403-9D1D-CEF6-98E6-34181A8C1C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894018" y="1000568"/>
            <a:ext cx="7780594" cy="5187064"/>
          </a:xfrm>
          <a:prstGeom prst="rect">
            <a:avLst/>
          </a:prstGeom>
        </p:spPr>
      </p:pic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D359BF46-1BBF-4490-A421-7EF4A44AC3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Costi </a:t>
            </a:r>
            <a:r>
              <a:rPr lang="it-IT" u="sng" dirty="0"/>
              <a:t>non</a:t>
            </a:r>
            <a:r>
              <a:rPr lang="it-IT" dirty="0"/>
              <a:t> ammissibili</a:t>
            </a:r>
            <a:endParaRPr dirty="0"/>
          </a:p>
        </p:txBody>
      </p:sp>
      <p:sp>
        <p:nvSpPr>
          <p:cNvPr id="12" name="Google Shape;94;g210dc597472_0_78">
            <a:extLst>
              <a:ext uri="{FF2B5EF4-FFF2-40B4-BE49-F238E27FC236}">
                <a16:creationId xmlns:a16="http://schemas.microsoft.com/office/drawing/2014/main" id="{BECA0F36-ABCC-74A0-A046-5A45EDDF1C68}"/>
              </a:ext>
            </a:extLst>
          </p:cNvPr>
          <p:cNvSpPr txBox="1">
            <a:spLocks/>
          </p:cNvSpPr>
          <p:nvPr/>
        </p:nvSpPr>
        <p:spPr>
          <a:xfrm>
            <a:off x="3780912" y="1825358"/>
            <a:ext cx="8041043" cy="261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450" b="0" i="0" u="none" strike="noStrike" cap="none">
                <a:solidFill>
                  <a:srgbClr val="3B342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2426" dirty="0"/>
              <a:t>spese per acquisto di terreni sui quali realizzare le opere</a:t>
            </a:r>
          </a:p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2426" dirty="0"/>
              <a:t>acquisti di mezzi e attrezzature</a:t>
            </a:r>
          </a:p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2426" dirty="0"/>
              <a:t>spese relative ad opere realizzate e materiali acquistati prima della presentazione della domanda</a:t>
            </a:r>
          </a:p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2426" dirty="0"/>
              <a:t>eventuali spese per lavori realizzati in difformità sostanziale al progetto presentato e non autorizzate</a:t>
            </a:r>
          </a:p>
        </p:txBody>
      </p:sp>
    </p:spTree>
    <p:extLst>
      <p:ext uri="{BB962C8B-B14F-4D97-AF65-F5344CB8AC3E}">
        <p14:creationId xmlns:p14="http://schemas.microsoft.com/office/powerpoint/2010/main" val="225341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FDACEA1E-E836-B1BE-C2FE-239877694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;p5">
            <a:extLst>
              <a:ext uri="{FF2B5EF4-FFF2-40B4-BE49-F238E27FC236}">
                <a16:creationId xmlns:a16="http://schemas.microsoft.com/office/drawing/2014/main" id="{7774A238-C2B6-6E52-3029-56CFFB1AAE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Criteri per la valutazione delle proposte</a:t>
            </a:r>
            <a:endParaRPr dirty="0"/>
          </a:p>
        </p:txBody>
      </p:sp>
      <p:pic>
        <p:nvPicPr>
          <p:cNvPr id="6" name="Immagine 5" descr="Mano e cinque stelle">
            <a:extLst>
              <a:ext uri="{FF2B5EF4-FFF2-40B4-BE49-F238E27FC236}">
                <a16:creationId xmlns:a16="http://schemas.microsoft.com/office/drawing/2014/main" id="{3F3C19D8-6B3E-05E4-300A-B58DE897D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816"/>
            <a:ext cx="6281897" cy="4187543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FECFFEF-6D4C-31D2-36E3-AB772508CD3A}"/>
              </a:ext>
            </a:extLst>
          </p:cNvPr>
          <p:cNvSpPr/>
          <p:nvPr/>
        </p:nvSpPr>
        <p:spPr>
          <a:xfrm>
            <a:off x="4409105" y="1919998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38623" indent="0"/>
            <a:r>
              <a:rPr lang="it-IT" sz="1800" dirty="0"/>
              <a:t>Punteggio massimo attribuibile a ciascuna scheda: </a:t>
            </a:r>
            <a:r>
              <a:rPr lang="it-IT" sz="1800" b="1" dirty="0"/>
              <a:t>25</a:t>
            </a:r>
            <a:r>
              <a:rPr lang="it-IT" sz="1800" dirty="0"/>
              <a:t> punti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5B1748E-6F24-DDE5-03BF-5312B7FEB2F4}"/>
              </a:ext>
            </a:extLst>
          </p:cNvPr>
          <p:cNvSpPr/>
          <p:nvPr/>
        </p:nvSpPr>
        <p:spPr>
          <a:xfrm>
            <a:off x="4409105" y="3046851"/>
            <a:ext cx="6848475" cy="7642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1800" dirty="0"/>
              <a:t>Criteri generali: </a:t>
            </a:r>
            <a:r>
              <a:rPr lang="it-IT" sz="1800" b="1" dirty="0"/>
              <a:t>15</a:t>
            </a:r>
            <a:r>
              <a:rPr lang="it-IT" sz="1800" dirty="0"/>
              <a:t> punti</a:t>
            </a:r>
          </a:p>
          <a:p>
            <a:pPr marL="485181" indent="-346558">
              <a:buFont typeface="Wingdings" panose="05000000000000000000" pitchFamily="2" charset="2"/>
              <a:buChar char="ü"/>
            </a:pPr>
            <a:r>
              <a:rPr lang="it-IT" sz="1800" dirty="0"/>
              <a:t>Criteri specifici relativi a ciascuna linea: </a:t>
            </a:r>
            <a:r>
              <a:rPr lang="it-IT" sz="1800" b="1" dirty="0"/>
              <a:t>10</a:t>
            </a:r>
            <a:r>
              <a:rPr lang="it-IT" sz="1800" dirty="0"/>
              <a:t> punti</a:t>
            </a:r>
          </a:p>
        </p:txBody>
      </p:sp>
    </p:spTree>
    <p:extLst>
      <p:ext uri="{BB962C8B-B14F-4D97-AF65-F5344CB8AC3E}">
        <p14:creationId xmlns:p14="http://schemas.microsoft.com/office/powerpoint/2010/main" val="3151799211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Personalizzati 3">
      <a:dk1>
        <a:srgbClr val="FEFFFE"/>
      </a:dk1>
      <a:lt1>
        <a:srgbClr val="8C919A"/>
      </a:lt1>
      <a:dk2>
        <a:srgbClr val="FEFFFE"/>
      </a:dk2>
      <a:lt2>
        <a:srgbClr val="DBDDDE"/>
      </a:lt2>
      <a:accent1>
        <a:srgbClr val="029749"/>
      </a:accent1>
      <a:accent2>
        <a:srgbClr val="8C909A"/>
      </a:accent2>
      <a:accent3>
        <a:srgbClr val="DBDDDE"/>
      </a:accent3>
      <a:accent4>
        <a:srgbClr val="D8202A"/>
      </a:accent4>
      <a:accent5>
        <a:srgbClr val="414041"/>
      </a:accent5>
      <a:accent6>
        <a:srgbClr val="029749"/>
      </a:accent6>
      <a:hlink>
        <a:srgbClr val="D8222A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ATERSIR 1">
      <a:dk1>
        <a:srgbClr val="000000"/>
      </a:dk1>
      <a:lt1>
        <a:srgbClr val="555957"/>
      </a:lt1>
      <a:dk2>
        <a:srgbClr val="FFFFFF"/>
      </a:dk2>
      <a:lt2>
        <a:srgbClr val="EEECE1"/>
      </a:lt2>
      <a:accent1>
        <a:srgbClr val="419150"/>
      </a:accent1>
      <a:accent2>
        <a:srgbClr val="E30613"/>
      </a:accent2>
      <a:accent3>
        <a:srgbClr val="8C909B"/>
      </a:accent3>
      <a:accent4>
        <a:srgbClr val="F0F1F1"/>
      </a:accent4>
      <a:accent5>
        <a:srgbClr val="414041"/>
      </a:accent5>
      <a:accent6>
        <a:srgbClr val="DBDBDB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792</Words>
  <Application>Microsoft Office PowerPoint</Application>
  <PresentationFormat>Widescreen</PresentationFormat>
  <Paragraphs>104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Wingdings</vt:lpstr>
      <vt:lpstr>Personalizza struttura</vt:lpstr>
      <vt:lpstr>Tema di Office</vt:lpstr>
      <vt:lpstr>Disciplinare operativo DGR 1360/2024</vt:lpstr>
      <vt:lpstr>Agenda</vt:lpstr>
      <vt:lpstr>Bacini di riferimento</vt:lpstr>
      <vt:lpstr>Ubicazione degli interventi</vt:lpstr>
      <vt:lpstr>Ubicazione degli interventi – Linea B</vt:lpstr>
      <vt:lpstr>Somme a disposizione per bacino gestionale</vt:lpstr>
      <vt:lpstr>Costi ammissibili</vt:lpstr>
      <vt:lpstr>Costi non ammissibili</vt:lpstr>
      <vt:lpstr>Criteri per la valutazione delle proposte</vt:lpstr>
      <vt:lpstr>Criteri generali per la valutazione delle proposte: max 15 punti</vt:lpstr>
      <vt:lpstr>Criteri specifici  - Linea A: max 10 punti</vt:lpstr>
      <vt:lpstr>Criteri specifici  - Linea B: max 10 punti</vt:lpstr>
      <vt:lpstr>Criteri specifici  - Linea C: max 10 punti</vt:lpstr>
      <vt:lpstr>Criteri specifici  - Linea D: max 10 punti</vt:lpstr>
      <vt:lpstr>Tempi</vt:lpstr>
      <vt:lpstr>Informazioni e aggiornamenti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elisabetta.montanari</dc:creator>
  <cp:lastModifiedBy>Marialuisa Campani</cp:lastModifiedBy>
  <cp:revision>47</cp:revision>
  <dcterms:created xsi:type="dcterms:W3CDTF">2013-02-13T15:47:30Z</dcterms:created>
  <dcterms:modified xsi:type="dcterms:W3CDTF">2025-07-30T17:41:47Z</dcterms:modified>
</cp:coreProperties>
</file>