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69" r:id="rId5"/>
    <p:sldId id="271" r:id="rId6"/>
    <p:sldId id="272" r:id="rId7"/>
    <p:sldId id="273" r:id="rId8"/>
    <p:sldId id="274" r:id="rId9"/>
    <p:sldId id="275" r:id="rId10"/>
    <p:sldId id="276" r:id="rId11"/>
    <p:sldId id="277" r:id="rId12"/>
    <p:sldId id="278" r:id="rId13"/>
    <p:sldId id="279" r:id="rId14"/>
    <p:sldId id="280" r:id="rId15"/>
    <p:sldId id="281" r:id="rId16"/>
  </p:sldIdLst>
  <p:sldSz cx="24384000" cy="13716000"/>
  <p:notesSz cx="6794500" cy="9906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56868-BE6A-4C35-9084-D422206F78CF}" v="4" dt="2025-07-30T10:18:22.1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75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84FCD-9C8F-483E-9130-5175201ADA96}"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it-IT"/>
        </a:p>
      </dgm:t>
    </dgm:pt>
    <dgm:pt modelId="{31FDDABB-259F-4160-A5F0-60AA2C6A3E59}">
      <dgm:prSet custT="1"/>
      <dgm:spPr>
        <a:noFill/>
      </dgm:spPr>
      <dgm:t>
        <a:bodyPr/>
        <a:lstStyle/>
        <a:p>
          <a:r>
            <a:rPr lang="it-IT" altLang="it-IT" sz="3800" baseline="0" dirty="0">
              <a:solidFill>
                <a:srgbClr val="000000"/>
              </a:solidFill>
              <a:latin typeface="Raleway" pitchFamily="2" charset="0"/>
            </a:rPr>
            <a:t>possibili soggetti attuatori, distinti sulla base delle tipologie di interventi e ciascuno con riferimento ai propri ambiti di competenza</a:t>
          </a:r>
          <a:endParaRPr lang="it-IT" sz="3800" baseline="0" dirty="0">
            <a:solidFill>
              <a:srgbClr val="000000"/>
            </a:solidFill>
          </a:endParaRPr>
        </a:p>
      </dgm:t>
    </dgm:pt>
    <dgm:pt modelId="{D99AD310-F4A9-4142-8AE1-C0007E3E7686}" type="parTrans" cxnId="{F95E3507-E152-43C3-9F10-51B23E07277C}">
      <dgm:prSet/>
      <dgm:spPr/>
      <dgm:t>
        <a:bodyPr/>
        <a:lstStyle/>
        <a:p>
          <a:endParaRPr lang="it-IT" sz="3800"/>
        </a:p>
      </dgm:t>
    </dgm:pt>
    <dgm:pt modelId="{19A0988B-70C9-43CC-9894-EF90D832EBB4}" type="sibTrans" cxnId="{F95E3507-E152-43C3-9F10-51B23E07277C}">
      <dgm:prSet/>
      <dgm:spPr/>
      <dgm:t>
        <a:bodyPr/>
        <a:lstStyle/>
        <a:p>
          <a:endParaRPr lang="it-IT" sz="3800"/>
        </a:p>
      </dgm:t>
    </dgm:pt>
    <dgm:pt modelId="{4BF14DAE-C537-4252-AED1-7CA42FA96F4D}">
      <dgm:prSet custT="1"/>
      <dgm:spPr>
        <a:noFill/>
      </dgm:spPr>
      <dgm:t>
        <a:bodyPr/>
        <a:lstStyle/>
        <a:p>
          <a:r>
            <a:rPr lang="it-IT" altLang="it-IT" sz="3800" baseline="0" dirty="0">
              <a:solidFill>
                <a:srgbClr val="000000"/>
              </a:solidFill>
              <a:latin typeface="Raleway" pitchFamily="2" charset="0"/>
            </a:rPr>
            <a:t>specifiche modalità e tempistiche di presentazione, di attuazione e di rendicontazione degli interventi</a:t>
          </a:r>
        </a:p>
      </dgm:t>
    </dgm:pt>
    <dgm:pt modelId="{21C004B6-7DA7-4767-A1D7-89E9BC17244B}" type="parTrans" cxnId="{7524ED3F-AD85-4742-9EBF-697DC1BFA049}">
      <dgm:prSet/>
      <dgm:spPr/>
      <dgm:t>
        <a:bodyPr/>
        <a:lstStyle/>
        <a:p>
          <a:endParaRPr lang="it-IT" sz="3800"/>
        </a:p>
      </dgm:t>
    </dgm:pt>
    <dgm:pt modelId="{32CC6CFC-3737-4899-9724-50E0F86B1C0A}" type="sibTrans" cxnId="{7524ED3F-AD85-4742-9EBF-697DC1BFA049}">
      <dgm:prSet/>
      <dgm:spPr/>
      <dgm:t>
        <a:bodyPr/>
        <a:lstStyle/>
        <a:p>
          <a:endParaRPr lang="it-IT" sz="3800"/>
        </a:p>
      </dgm:t>
    </dgm:pt>
    <dgm:pt modelId="{DF57165A-BB55-4569-8F79-7AC29B3A116B}">
      <dgm:prSet custT="1"/>
      <dgm:spPr>
        <a:noFill/>
      </dgm:spPr>
      <dgm:t>
        <a:bodyPr/>
        <a:lstStyle/>
        <a:p>
          <a:r>
            <a:rPr lang="it-IT" altLang="it-IT" sz="3800" baseline="0" dirty="0">
              <a:solidFill>
                <a:srgbClr val="000000"/>
              </a:solidFill>
              <a:latin typeface="Raleway" pitchFamily="2" charset="0"/>
            </a:rPr>
            <a:t>limiti annui di spesa per il finanziamento degli interventi al fine di garantire la piena sostenibilità tariffaria</a:t>
          </a:r>
        </a:p>
      </dgm:t>
    </dgm:pt>
    <dgm:pt modelId="{22EA7FC4-3B87-40C1-869E-2F10FF30519E}" type="parTrans" cxnId="{70A055F1-7B8A-4170-9951-CE480A15A8F3}">
      <dgm:prSet/>
      <dgm:spPr/>
      <dgm:t>
        <a:bodyPr/>
        <a:lstStyle/>
        <a:p>
          <a:endParaRPr lang="it-IT" sz="3800"/>
        </a:p>
      </dgm:t>
    </dgm:pt>
    <dgm:pt modelId="{FBC94C0F-C960-4228-BCF7-9E8296A793C5}" type="sibTrans" cxnId="{70A055F1-7B8A-4170-9951-CE480A15A8F3}">
      <dgm:prSet/>
      <dgm:spPr/>
      <dgm:t>
        <a:bodyPr/>
        <a:lstStyle/>
        <a:p>
          <a:endParaRPr lang="it-IT" sz="3800"/>
        </a:p>
      </dgm:t>
    </dgm:pt>
    <dgm:pt modelId="{E7980392-10DF-42C8-941F-C399BC4CF5BF}">
      <dgm:prSet custT="1"/>
      <dgm:spPr>
        <a:noFill/>
      </dgm:spPr>
      <dgm:t>
        <a:bodyPr/>
        <a:lstStyle/>
        <a:p>
          <a:r>
            <a:rPr lang="it-IT" altLang="it-IT" sz="3800" baseline="0" dirty="0">
              <a:solidFill>
                <a:srgbClr val="000000"/>
              </a:solidFill>
              <a:latin typeface="Raleway" pitchFamily="2" charset="0"/>
            </a:rPr>
            <a:t>tipologie di interventi che sviluppano servizi ecosistemici tenendo conto degli orientamenti forniti da ARERA</a:t>
          </a:r>
        </a:p>
      </dgm:t>
    </dgm:pt>
    <dgm:pt modelId="{F9985309-F5DA-47B8-ADFF-4C31C614A4D9}" type="parTrans" cxnId="{E48E8607-7B95-4C18-B78F-2F94E6E4016B}">
      <dgm:prSet/>
      <dgm:spPr/>
      <dgm:t>
        <a:bodyPr/>
        <a:lstStyle/>
        <a:p>
          <a:endParaRPr lang="it-IT" sz="3800"/>
        </a:p>
      </dgm:t>
    </dgm:pt>
    <dgm:pt modelId="{6EE6F0D3-BB29-4E20-86A5-FEBEA88FF41E}" type="sibTrans" cxnId="{E48E8607-7B95-4C18-B78F-2F94E6E4016B}">
      <dgm:prSet/>
      <dgm:spPr/>
      <dgm:t>
        <a:bodyPr/>
        <a:lstStyle/>
        <a:p>
          <a:endParaRPr lang="it-IT" sz="3800"/>
        </a:p>
      </dgm:t>
    </dgm:pt>
    <dgm:pt modelId="{E8E39E40-21BF-4910-B62E-87EAD2DC9171}">
      <dgm:prSet custT="1"/>
      <dgm:spPr>
        <a:noFill/>
      </dgm:spPr>
      <dgm:t>
        <a:bodyPr/>
        <a:lstStyle/>
        <a:p>
          <a:r>
            <a:rPr lang="it-IT" altLang="it-IT" sz="3800" baseline="0" dirty="0">
              <a:solidFill>
                <a:srgbClr val="000000"/>
              </a:solidFill>
              <a:latin typeface="Raleway" pitchFamily="2" charset="0"/>
            </a:rPr>
            <a:t>obblighi in materia di fornitura delle informazioni nonché attività di controllo e revisione da realizzare in capo ai soggetti destinatari dei finanziamenti in ottica di piena trasparenza</a:t>
          </a:r>
        </a:p>
      </dgm:t>
    </dgm:pt>
    <dgm:pt modelId="{DBEDA326-FBF3-4806-A86D-0C937C721F4B}" type="parTrans" cxnId="{7FD3E73F-1E73-4B80-AEF1-D97A0250058C}">
      <dgm:prSet/>
      <dgm:spPr/>
      <dgm:t>
        <a:bodyPr/>
        <a:lstStyle/>
        <a:p>
          <a:endParaRPr lang="it-IT" sz="3800"/>
        </a:p>
      </dgm:t>
    </dgm:pt>
    <dgm:pt modelId="{430C09AF-5958-4551-8DDE-172F929EB6F1}" type="sibTrans" cxnId="{7FD3E73F-1E73-4B80-AEF1-D97A0250058C}">
      <dgm:prSet/>
      <dgm:spPr/>
      <dgm:t>
        <a:bodyPr/>
        <a:lstStyle/>
        <a:p>
          <a:endParaRPr lang="it-IT" sz="3800"/>
        </a:p>
      </dgm:t>
    </dgm:pt>
    <dgm:pt modelId="{4D06CE41-5CC8-49AD-8C74-8E9171A9BEDE}" type="pres">
      <dgm:prSet presAssocID="{D8E84FCD-9C8F-483E-9130-5175201ADA96}" presName="Name0" presStyleCnt="0">
        <dgm:presLayoutVars>
          <dgm:chMax val="7"/>
          <dgm:chPref val="7"/>
          <dgm:dir/>
        </dgm:presLayoutVars>
      </dgm:prSet>
      <dgm:spPr/>
    </dgm:pt>
    <dgm:pt modelId="{CCF6C683-34BA-4314-AB20-924ECA074F41}" type="pres">
      <dgm:prSet presAssocID="{D8E84FCD-9C8F-483E-9130-5175201ADA96}" presName="Name1" presStyleCnt="0"/>
      <dgm:spPr/>
    </dgm:pt>
    <dgm:pt modelId="{2BF1E1AC-3B1F-42C2-9D23-EB3447049F85}" type="pres">
      <dgm:prSet presAssocID="{D8E84FCD-9C8F-483E-9130-5175201ADA96}" presName="cycle" presStyleCnt="0"/>
      <dgm:spPr/>
    </dgm:pt>
    <dgm:pt modelId="{D3262239-57EE-4A95-9E0E-10A19EC3C5D7}" type="pres">
      <dgm:prSet presAssocID="{D8E84FCD-9C8F-483E-9130-5175201ADA96}" presName="srcNode" presStyleLbl="node1" presStyleIdx="0" presStyleCnt="5"/>
      <dgm:spPr/>
    </dgm:pt>
    <dgm:pt modelId="{5DAD16DB-0FAE-4F5F-B3D9-90816860DD86}" type="pres">
      <dgm:prSet presAssocID="{D8E84FCD-9C8F-483E-9130-5175201ADA96}" presName="conn" presStyleLbl="parChTrans1D2" presStyleIdx="0" presStyleCnt="1"/>
      <dgm:spPr/>
    </dgm:pt>
    <dgm:pt modelId="{98D0EB36-1D44-4FAC-AD16-C4E007C42AD2}" type="pres">
      <dgm:prSet presAssocID="{D8E84FCD-9C8F-483E-9130-5175201ADA96}" presName="extraNode" presStyleLbl="node1" presStyleIdx="0" presStyleCnt="5"/>
      <dgm:spPr/>
    </dgm:pt>
    <dgm:pt modelId="{110C106F-8192-4172-A37E-4E2C300DC370}" type="pres">
      <dgm:prSet presAssocID="{D8E84FCD-9C8F-483E-9130-5175201ADA96}" presName="dstNode" presStyleLbl="node1" presStyleIdx="0" presStyleCnt="5"/>
      <dgm:spPr/>
    </dgm:pt>
    <dgm:pt modelId="{9407C478-1369-4F13-BABA-1984DE34F110}" type="pres">
      <dgm:prSet presAssocID="{31FDDABB-259F-4160-A5F0-60AA2C6A3E59}" presName="text_1" presStyleLbl="node1" presStyleIdx="0" presStyleCnt="5">
        <dgm:presLayoutVars>
          <dgm:bulletEnabled val="1"/>
        </dgm:presLayoutVars>
      </dgm:prSet>
      <dgm:spPr/>
    </dgm:pt>
    <dgm:pt modelId="{24A76C23-8C06-42FA-8BF8-D14A4C8D5485}" type="pres">
      <dgm:prSet presAssocID="{31FDDABB-259F-4160-A5F0-60AA2C6A3E59}" presName="accent_1" presStyleCnt="0"/>
      <dgm:spPr/>
    </dgm:pt>
    <dgm:pt modelId="{3C1FD73B-1180-4C2F-8382-E2FED71EB9E3}" type="pres">
      <dgm:prSet presAssocID="{31FDDABB-259F-4160-A5F0-60AA2C6A3E59}" presName="accentRepeatNode" presStyleLbl="solidFgAcc1" presStyleIdx="0" presStyleCnt="5"/>
      <dgm:spPr>
        <a:solidFill>
          <a:srgbClr val="EDEDED"/>
        </a:solidFill>
      </dgm:spPr>
    </dgm:pt>
    <dgm:pt modelId="{939BA1F5-2B4E-482B-B10B-0AAA1893C4BF}" type="pres">
      <dgm:prSet presAssocID="{E7980392-10DF-42C8-941F-C399BC4CF5BF}" presName="text_2" presStyleLbl="node1" presStyleIdx="1" presStyleCnt="5">
        <dgm:presLayoutVars>
          <dgm:bulletEnabled val="1"/>
        </dgm:presLayoutVars>
      </dgm:prSet>
      <dgm:spPr/>
    </dgm:pt>
    <dgm:pt modelId="{93CA1937-FA92-4A0E-A0E3-0A8EBA757E70}" type="pres">
      <dgm:prSet presAssocID="{E7980392-10DF-42C8-941F-C399BC4CF5BF}" presName="accent_2" presStyleCnt="0"/>
      <dgm:spPr/>
    </dgm:pt>
    <dgm:pt modelId="{24B647D8-0A4C-43B8-AEDF-D8038EE05B54}" type="pres">
      <dgm:prSet presAssocID="{E7980392-10DF-42C8-941F-C399BC4CF5BF}" presName="accentRepeatNode" presStyleLbl="solidFgAcc1" presStyleIdx="1" presStyleCnt="5"/>
      <dgm:spPr>
        <a:solidFill>
          <a:srgbClr val="EDEDED"/>
        </a:solidFill>
      </dgm:spPr>
    </dgm:pt>
    <dgm:pt modelId="{DF423F10-FAEB-4394-9AE4-781432599700}" type="pres">
      <dgm:prSet presAssocID="{DF57165A-BB55-4569-8F79-7AC29B3A116B}" presName="text_3" presStyleLbl="node1" presStyleIdx="2" presStyleCnt="5">
        <dgm:presLayoutVars>
          <dgm:bulletEnabled val="1"/>
        </dgm:presLayoutVars>
      </dgm:prSet>
      <dgm:spPr/>
    </dgm:pt>
    <dgm:pt modelId="{4F84A057-ABAD-4ABC-8EDF-5657E7762564}" type="pres">
      <dgm:prSet presAssocID="{DF57165A-BB55-4569-8F79-7AC29B3A116B}" presName="accent_3" presStyleCnt="0"/>
      <dgm:spPr/>
    </dgm:pt>
    <dgm:pt modelId="{A5AB573B-FDB0-49E1-AAC7-365A3C972480}" type="pres">
      <dgm:prSet presAssocID="{DF57165A-BB55-4569-8F79-7AC29B3A116B}" presName="accentRepeatNode" presStyleLbl="solidFgAcc1" presStyleIdx="2" presStyleCnt="5"/>
      <dgm:spPr>
        <a:solidFill>
          <a:srgbClr val="EDEDED"/>
        </a:solidFill>
      </dgm:spPr>
    </dgm:pt>
    <dgm:pt modelId="{55F462D6-29B4-4000-BBAA-03528AF8DDF0}" type="pres">
      <dgm:prSet presAssocID="{E8E39E40-21BF-4910-B62E-87EAD2DC9171}" presName="text_4" presStyleLbl="node1" presStyleIdx="3" presStyleCnt="5" custScaleY="236904">
        <dgm:presLayoutVars>
          <dgm:bulletEnabled val="1"/>
        </dgm:presLayoutVars>
      </dgm:prSet>
      <dgm:spPr/>
    </dgm:pt>
    <dgm:pt modelId="{C60BBA9C-AA1E-43BD-986E-BCF77C3656B9}" type="pres">
      <dgm:prSet presAssocID="{E8E39E40-21BF-4910-B62E-87EAD2DC9171}" presName="accent_4" presStyleCnt="0"/>
      <dgm:spPr/>
    </dgm:pt>
    <dgm:pt modelId="{C832D304-EECA-4C14-A1C1-06EBD2BDCC82}" type="pres">
      <dgm:prSet presAssocID="{E8E39E40-21BF-4910-B62E-87EAD2DC9171}" presName="accentRepeatNode" presStyleLbl="solidFgAcc1" presStyleIdx="3" presStyleCnt="5"/>
      <dgm:spPr>
        <a:solidFill>
          <a:srgbClr val="EDEDED"/>
        </a:solidFill>
      </dgm:spPr>
    </dgm:pt>
    <dgm:pt modelId="{34B90D94-7C56-4B30-88DD-F1C0EC0F20A5}" type="pres">
      <dgm:prSet presAssocID="{4BF14DAE-C537-4252-AED1-7CA42FA96F4D}" presName="text_5" presStyleLbl="node1" presStyleIdx="4" presStyleCnt="5">
        <dgm:presLayoutVars>
          <dgm:bulletEnabled val="1"/>
        </dgm:presLayoutVars>
      </dgm:prSet>
      <dgm:spPr/>
    </dgm:pt>
    <dgm:pt modelId="{FD367404-298B-4205-BCF4-7F2B84F8AAA4}" type="pres">
      <dgm:prSet presAssocID="{4BF14DAE-C537-4252-AED1-7CA42FA96F4D}" presName="accent_5" presStyleCnt="0"/>
      <dgm:spPr/>
    </dgm:pt>
    <dgm:pt modelId="{23AFAF18-03E9-428A-8773-6C736B8243FE}" type="pres">
      <dgm:prSet presAssocID="{4BF14DAE-C537-4252-AED1-7CA42FA96F4D}" presName="accentRepeatNode" presStyleLbl="solidFgAcc1" presStyleIdx="4" presStyleCnt="5"/>
      <dgm:spPr>
        <a:solidFill>
          <a:srgbClr val="EDEDED"/>
        </a:solidFill>
      </dgm:spPr>
    </dgm:pt>
  </dgm:ptLst>
  <dgm:cxnLst>
    <dgm:cxn modelId="{F95E3507-E152-43C3-9F10-51B23E07277C}" srcId="{D8E84FCD-9C8F-483E-9130-5175201ADA96}" destId="{31FDDABB-259F-4160-A5F0-60AA2C6A3E59}" srcOrd="0" destOrd="0" parTransId="{D99AD310-F4A9-4142-8AE1-C0007E3E7686}" sibTransId="{19A0988B-70C9-43CC-9894-EF90D832EBB4}"/>
    <dgm:cxn modelId="{E48E8607-7B95-4C18-B78F-2F94E6E4016B}" srcId="{D8E84FCD-9C8F-483E-9130-5175201ADA96}" destId="{E7980392-10DF-42C8-941F-C399BC4CF5BF}" srcOrd="1" destOrd="0" parTransId="{F9985309-F5DA-47B8-ADFF-4C31C614A4D9}" sibTransId="{6EE6F0D3-BB29-4E20-86A5-FEBEA88FF41E}"/>
    <dgm:cxn modelId="{DCD3721B-7592-47B1-A0B0-DD148CA5F405}" type="presOf" srcId="{E8E39E40-21BF-4910-B62E-87EAD2DC9171}" destId="{55F462D6-29B4-4000-BBAA-03528AF8DDF0}" srcOrd="0" destOrd="0" presId="urn:microsoft.com/office/officeart/2008/layout/VerticalCurvedList"/>
    <dgm:cxn modelId="{4FBF9523-B67D-4833-B2A5-BBE036D01471}" type="presOf" srcId="{DF57165A-BB55-4569-8F79-7AC29B3A116B}" destId="{DF423F10-FAEB-4394-9AE4-781432599700}" srcOrd="0" destOrd="0" presId="urn:microsoft.com/office/officeart/2008/layout/VerticalCurvedList"/>
    <dgm:cxn modelId="{7FD3E73F-1E73-4B80-AEF1-D97A0250058C}" srcId="{D8E84FCD-9C8F-483E-9130-5175201ADA96}" destId="{E8E39E40-21BF-4910-B62E-87EAD2DC9171}" srcOrd="3" destOrd="0" parTransId="{DBEDA326-FBF3-4806-A86D-0C937C721F4B}" sibTransId="{430C09AF-5958-4551-8DDE-172F929EB6F1}"/>
    <dgm:cxn modelId="{7524ED3F-AD85-4742-9EBF-697DC1BFA049}" srcId="{D8E84FCD-9C8F-483E-9130-5175201ADA96}" destId="{4BF14DAE-C537-4252-AED1-7CA42FA96F4D}" srcOrd="4" destOrd="0" parTransId="{21C004B6-7DA7-4767-A1D7-89E9BC17244B}" sibTransId="{32CC6CFC-3737-4899-9724-50E0F86B1C0A}"/>
    <dgm:cxn modelId="{4945366F-9ECA-4D58-A5A0-A54241312C5F}" type="presOf" srcId="{4BF14DAE-C537-4252-AED1-7CA42FA96F4D}" destId="{34B90D94-7C56-4B30-88DD-F1C0EC0F20A5}" srcOrd="0" destOrd="0" presId="urn:microsoft.com/office/officeart/2008/layout/VerticalCurvedList"/>
    <dgm:cxn modelId="{16B8277D-D087-4783-BB93-6D178EAAEF75}" type="presOf" srcId="{D8E84FCD-9C8F-483E-9130-5175201ADA96}" destId="{4D06CE41-5CC8-49AD-8C74-8E9171A9BEDE}" srcOrd="0" destOrd="0" presId="urn:microsoft.com/office/officeart/2008/layout/VerticalCurvedList"/>
    <dgm:cxn modelId="{2CF45FA4-5066-4418-AE99-02A59BACAE3F}" type="presOf" srcId="{19A0988B-70C9-43CC-9894-EF90D832EBB4}" destId="{5DAD16DB-0FAE-4F5F-B3D9-90816860DD86}" srcOrd="0" destOrd="0" presId="urn:microsoft.com/office/officeart/2008/layout/VerticalCurvedList"/>
    <dgm:cxn modelId="{B19434D5-4461-4344-852F-00A8D8A1EF9D}" type="presOf" srcId="{E7980392-10DF-42C8-941F-C399BC4CF5BF}" destId="{939BA1F5-2B4E-482B-B10B-0AAA1893C4BF}" srcOrd="0" destOrd="0" presId="urn:microsoft.com/office/officeart/2008/layout/VerticalCurvedList"/>
    <dgm:cxn modelId="{70A055F1-7B8A-4170-9951-CE480A15A8F3}" srcId="{D8E84FCD-9C8F-483E-9130-5175201ADA96}" destId="{DF57165A-BB55-4569-8F79-7AC29B3A116B}" srcOrd="2" destOrd="0" parTransId="{22EA7FC4-3B87-40C1-869E-2F10FF30519E}" sibTransId="{FBC94C0F-C960-4228-BCF7-9E8296A793C5}"/>
    <dgm:cxn modelId="{DF1A62F3-E1DC-4C6F-8AF9-2DEA10C80DA3}" type="presOf" srcId="{31FDDABB-259F-4160-A5F0-60AA2C6A3E59}" destId="{9407C478-1369-4F13-BABA-1984DE34F110}" srcOrd="0" destOrd="0" presId="urn:microsoft.com/office/officeart/2008/layout/VerticalCurvedList"/>
    <dgm:cxn modelId="{830EB949-B1C9-4719-9BFB-0EE01DCCC4E3}" type="presParOf" srcId="{4D06CE41-5CC8-49AD-8C74-8E9171A9BEDE}" destId="{CCF6C683-34BA-4314-AB20-924ECA074F41}" srcOrd="0" destOrd="0" presId="urn:microsoft.com/office/officeart/2008/layout/VerticalCurvedList"/>
    <dgm:cxn modelId="{A896A523-A3F9-437F-9625-B8333844953B}" type="presParOf" srcId="{CCF6C683-34BA-4314-AB20-924ECA074F41}" destId="{2BF1E1AC-3B1F-42C2-9D23-EB3447049F85}" srcOrd="0" destOrd="0" presId="urn:microsoft.com/office/officeart/2008/layout/VerticalCurvedList"/>
    <dgm:cxn modelId="{86B973AC-708D-47A2-BB4D-312F2F103AE5}" type="presParOf" srcId="{2BF1E1AC-3B1F-42C2-9D23-EB3447049F85}" destId="{D3262239-57EE-4A95-9E0E-10A19EC3C5D7}" srcOrd="0" destOrd="0" presId="urn:microsoft.com/office/officeart/2008/layout/VerticalCurvedList"/>
    <dgm:cxn modelId="{1BCA5BDE-F81A-4EDD-AAD8-D1C59A058141}" type="presParOf" srcId="{2BF1E1AC-3B1F-42C2-9D23-EB3447049F85}" destId="{5DAD16DB-0FAE-4F5F-B3D9-90816860DD86}" srcOrd="1" destOrd="0" presId="urn:microsoft.com/office/officeart/2008/layout/VerticalCurvedList"/>
    <dgm:cxn modelId="{9E1186A3-ECA3-4F78-8C1E-00B846D0BAB0}" type="presParOf" srcId="{2BF1E1AC-3B1F-42C2-9D23-EB3447049F85}" destId="{98D0EB36-1D44-4FAC-AD16-C4E007C42AD2}" srcOrd="2" destOrd="0" presId="urn:microsoft.com/office/officeart/2008/layout/VerticalCurvedList"/>
    <dgm:cxn modelId="{5C4A2F92-B5BA-43CD-B4F7-A7B9A2005AA5}" type="presParOf" srcId="{2BF1E1AC-3B1F-42C2-9D23-EB3447049F85}" destId="{110C106F-8192-4172-A37E-4E2C300DC370}" srcOrd="3" destOrd="0" presId="urn:microsoft.com/office/officeart/2008/layout/VerticalCurvedList"/>
    <dgm:cxn modelId="{6529B5D4-282D-4572-ABE7-3E5800F60587}" type="presParOf" srcId="{CCF6C683-34BA-4314-AB20-924ECA074F41}" destId="{9407C478-1369-4F13-BABA-1984DE34F110}" srcOrd="1" destOrd="0" presId="urn:microsoft.com/office/officeart/2008/layout/VerticalCurvedList"/>
    <dgm:cxn modelId="{5F06DA34-078D-4D77-9CC5-6E76EDB70A2B}" type="presParOf" srcId="{CCF6C683-34BA-4314-AB20-924ECA074F41}" destId="{24A76C23-8C06-42FA-8BF8-D14A4C8D5485}" srcOrd="2" destOrd="0" presId="urn:microsoft.com/office/officeart/2008/layout/VerticalCurvedList"/>
    <dgm:cxn modelId="{BA2907BC-7F50-48C0-B6E7-D84C7608A150}" type="presParOf" srcId="{24A76C23-8C06-42FA-8BF8-D14A4C8D5485}" destId="{3C1FD73B-1180-4C2F-8382-E2FED71EB9E3}" srcOrd="0" destOrd="0" presId="urn:microsoft.com/office/officeart/2008/layout/VerticalCurvedList"/>
    <dgm:cxn modelId="{CF07696D-67B0-4512-AD63-A7E5912E6D4E}" type="presParOf" srcId="{CCF6C683-34BA-4314-AB20-924ECA074F41}" destId="{939BA1F5-2B4E-482B-B10B-0AAA1893C4BF}" srcOrd="3" destOrd="0" presId="urn:microsoft.com/office/officeart/2008/layout/VerticalCurvedList"/>
    <dgm:cxn modelId="{5EF92A5D-3954-4B64-8C89-38FFBF1A1355}" type="presParOf" srcId="{CCF6C683-34BA-4314-AB20-924ECA074F41}" destId="{93CA1937-FA92-4A0E-A0E3-0A8EBA757E70}" srcOrd="4" destOrd="0" presId="urn:microsoft.com/office/officeart/2008/layout/VerticalCurvedList"/>
    <dgm:cxn modelId="{215C538E-5615-4C21-AC5F-89A11323A403}" type="presParOf" srcId="{93CA1937-FA92-4A0E-A0E3-0A8EBA757E70}" destId="{24B647D8-0A4C-43B8-AEDF-D8038EE05B54}" srcOrd="0" destOrd="0" presId="urn:microsoft.com/office/officeart/2008/layout/VerticalCurvedList"/>
    <dgm:cxn modelId="{3FBE2DC6-747E-44EF-A848-EB780C583135}" type="presParOf" srcId="{CCF6C683-34BA-4314-AB20-924ECA074F41}" destId="{DF423F10-FAEB-4394-9AE4-781432599700}" srcOrd="5" destOrd="0" presId="urn:microsoft.com/office/officeart/2008/layout/VerticalCurvedList"/>
    <dgm:cxn modelId="{3A1713AD-8BD3-4E9E-90CB-AE0AC1B00201}" type="presParOf" srcId="{CCF6C683-34BA-4314-AB20-924ECA074F41}" destId="{4F84A057-ABAD-4ABC-8EDF-5657E7762564}" srcOrd="6" destOrd="0" presId="urn:microsoft.com/office/officeart/2008/layout/VerticalCurvedList"/>
    <dgm:cxn modelId="{89096656-84FE-43F7-8748-CA9740C05161}" type="presParOf" srcId="{4F84A057-ABAD-4ABC-8EDF-5657E7762564}" destId="{A5AB573B-FDB0-49E1-AAC7-365A3C972480}" srcOrd="0" destOrd="0" presId="urn:microsoft.com/office/officeart/2008/layout/VerticalCurvedList"/>
    <dgm:cxn modelId="{BCA0FE6B-F40E-4996-B546-CB401AAA294B}" type="presParOf" srcId="{CCF6C683-34BA-4314-AB20-924ECA074F41}" destId="{55F462D6-29B4-4000-BBAA-03528AF8DDF0}" srcOrd="7" destOrd="0" presId="urn:microsoft.com/office/officeart/2008/layout/VerticalCurvedList"/>
    <dgm:cxn modelId="{F421A29D-1040-4B2C-83DC-C61A8069EDA3}" type="presParOf" srcId="{CCF6C683-34BA-4314-AB20-924ECA074F41}" destId="{C60BBA9C-AA1E-43BD-986E-BCF77C3656B9}" srcOrd="8" destOrd="0" presId="urn:microsoft.com/office/officeart/2008/layout/VerticalCurvedList"/>
    <dgm:cxn modelId="{BF397BF9-6C35-4604-811B-938BDE5FF33F}" type="presParOf" srcId="{C60BBA9C-AA1E-43BD-986E-BCF77C3656B9}" destId="{C832D304-EECA-4C14-A1C1-06EBD2BDCC82}" srcOrd="0" destOrd="0" presId="urn:microsoft.com/office/officeart/2008/layout/VerticalCurvedList"/>
    <dgm:cxn modelId="{01D76D01-8800-4A03-870F-BD597433723C}" type="presParOf" srcId="{CCF6C683-34BA-4314-AB20-924ECA074F41}" destId="{34B90D94-7C56-4B30-88DD-F1C0EC0F20A5}" srcOrd="9" destOrd="0" presId="urn:microsoft.com/office/officeart/2008/layout/VerticalCurvedList"/>
    <dgm:cxn modelId="{A6D37D9F-1FB8-4622-8DFB-7110F0EFBED8}" type="presParOf" srcId="{CCF6C683-34BA-4314-AB20-924ECA074F41}" destId="{FD367404-298B-4205-BCF4-7F2B84F8AAA4}" srcOrd="10" destOrd="0" presId="urn:microsoft.com/office/officeart/2008/layout/VerticalCurvedList"/>
    <dgm:cxn modelId="{12B79A34-F4F5-4F52-941A-0FF98278D253}" type="presParOf" srcId="{FD367404-298B-4205-BCF4-7F2B84F8AAA4}" destId="{23AFAF18-03E9-428A-8773-6C736B8243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AA2F098-8AB9-4A60-B995-BBE45CEECAF2}" type="doc">
      <dgm:prSet loTypeId="urn:microsoft.com/office/officeart/2005/8/layout/process1" loCatId="process" qsTypeId="urn:microsoft.com/office/officeart/2005/8/quickstyle/simple1" qsCatId="simple" csTypeId="urn:microsoft.com/office/officeart/2005/8/colors/accent1_2" csCatId="accent1" phldr="1"/>
      <dgm:spPr/>
    </dgm:pt>
    <dgm:pt modelId="{911024D9-9C80-4A97-88C7-A747EF4F00BF}">
      <dgm:prSet custT="1"/>
      <dgm:spPr>
        <a:solidFill>
          <a:schemeClr val="tx2">
            <a:lumMod val="20000"/>
            <a:lumOff val="80000"/>
          </a:schemeClr>
        </a:solidFill>
      </dgm:spPr>
      <dgm:t>
        <a:bodyPr/>
        <a:lstStyle/>
        <a:p>
          <a:r>
            <a:rPr lang="it-IT" sz="3800" dirty="0">
              <a:solidFill>
                <a:srgbClr val="000000"/>
              </a:solidFill>
              <a:latin typeface="Raleway"/>
            </a:rPr>
            <a:t>L’incidenza annua di tali oneri sul totale dei costi comporterà un aumento del VRG pro capite medio (VRGPM).</a:t>
          </a:r>
        </a:p>
      </dgm:t>
    </dgm:pt>
    <dgm:pt modelId="{91033E8C-0431-43C6-8B7E-9B4E8196CDDE}" type="sibTrans" cxnId="{C1327B42-93CC-4DE2-98C6-2A42A84E511C}">
      <dgm:prSet/>
      <dgm:spPr>
        <a:solidFill>
          <a:schemeClr val="bg2"/>
        </a:solidFill>
        <a:ln>
          <a:solidFill>
            <a:schemeClr val="tx1">
              <a:lumMod val="75000"/>
            </a:schemeClr>
          </a:solidFill>
        </a:ln>
      </dgm:spPr>
      <dgm:t>
        <a:bodyPr/>
        <a:lstStyle/>
        <a:p>
          <a:endParaRPr lang="it-IT"/>
        </a:p>
      </dgm:t>
    </dgm:pt>
    <dgm:pt modelId="{01695135-056D-4C74-B945-DBE9B211D43A}" type="parTrans" cxnId="{C1327B42-93CC-4DE2-98C6-2A42A84E511C}">
      <dgm:prSet/>
      <dgm:spPr/>
      <dgm:t>
        <a:bodyPr/>
        <a:lstStyle/>
        <a:p>
          <a:endParaRPr lang="it-IT"/>
        </a:p>
      </dgm:t>
    </dgm:pt>
    <dgm:pt modelId="{E3C5BCD9-985B-47DC-B61C-DD6E860C3DF2}">
      <dgm:prSet custT="1"/>
      <dgm:spPr>
        <a:solidFill>
          <a:schemeClr val="tx2">
            <a:lumMod val="20000"/>
            <a:lumOff val="80000"/>
          </a:schemeClr>
        </a:solidFill>
      </dgm:spPr>
      <dgm:t>
        <a:bodyPr/>
        <a:lstStyle/>
        <a:p>
          <a:r>
            <a:rPr lang="it-IT" sz="3800" dirty="0">
              <a:solidFill>
                <a:srgbClr val="000000"/>
              </a:solidFill>
              <a:latin typeface="Raleway"/>
            </a:rPr>
            <a:t>Tale incremento costituirà il fondo per il finanziamento degli interventi ammissibili.</a:t>
          </a:r>
          <a:endParaRPr lang="it-IT" sz="3800" dirty="0"/>
        </a:p>
      </dgm:t>
    </dgm:pt>
    <dgm:pt modelId="{2E13C5B5-62C1-4A8E-B93B-48FCBB2070DF}" type="parTrans" cxnId="{6F48251A-8DD1-4E3F-9D86-851BE9D66767}">
      <dgm:prSet/>
      <dgm:spPr/>
      <dgm:t>
        <a:bodyPr/>
        <a:lstStyle/>
        <a:p>
          <a:endParaRPr lang="it-IT"/>
        </a:p>
      </dgm:t>
    </dgm:pt>
    <dgm:pt modelId="{1FDF7C5A-C83C-446C-B49A-4E03C3F18D9F}" type="sibTrans" cxnId="{6F48251A-8DD1-4E3F-9D86-851BE9D66767}">
      <dgm:prSet/>
      <dgm:spPr/>
      <dgm:t>
        <a:bodyPr/>
        <a:lstStyle/>
        <a:p>
          <a:endParaRPr lang="it-IT"/>
        </a:p>
      </dgm:t>
    </dgm:pt>
    <dgm:pt modelId="{9060554F-8146-47C4-A702-BC58F76D6877}" type="pres">
      <dgm:prSet presAssocID="{1AA2F098-8AB9-4A60-B995-BBE45CEECAF2}" presName="Name0" presStyleCnt="0">
        <dgm:presLayoutVars>
          <dgm:dir/>
          <dgm:resizeHandles val="exact"/>
        </dgm:presLayoutVars>
      </dgm:prSet>
      <dgm:spPr/>
    </dgm:pt>
    <dgm:pt modelId="{B090CE0C-8CA7-40C0-90E5-D6A659880DB5}" type="pres">
      <dgm:prSet presAssocID="{911024D9-9C80-4A97-88C7-A747EF4F00BF}" presName="node" presStyleLbl="node1" presStyleIdx="0" presStyleCnt="2" custScaleY="56350">
        <dgm:presLayoutVars>
          <dgm:bulletEnabled val="1"/>
        </dgm:presLayoutVars>
      </dgm:prSet>
      <dgm:spPr/>
    </dgm:pt>
    <dgm:pt modelId="{7F181F11-3A30-4EC0-854D-8751B08063EE}" type="pres">
      <dgm:prSet presAssocID="{91033E8C-0431-43C6-8B7E-9B4E8196CDDE}" presName="sibTrans" presStyleLbl="sibTrans2D1" presStyleIdx="0" presStyleCnt="1" custScaleX="70699" custScaleY="42503"/>
      <dgm:spPr/>
    </dgm:pt>
    <dgm:pt modelId="{74152AC9-73CC-4D4E-ACC6-5FDA91D4AC81}" type="pres">
      <dgm:prSet presAssocID="{91033E8C-0431-43C6-8B7E-9B4E8196CDDE}" presName="connectorText" presStyleLbl="sibTrans2D1" presStyleIdx="0" presStyleCnt="1"/>
      <dgm:spPr/>
    </dgm:pt>
    <dgm:pt modelId="{D82FB43A-E083-4C9B-BF35-501A28B6053D}" type="pres">
      <dgm:prSet presAssocID="{E3C5BCD9-985B-47DC-B61C-DD6E860C3DF2}" presName="node" presStyleLbl="node1" presStyleIdx="1" presStyleCnt="2" custScaleY="61108">
        <dgm:presLayoutVars>
          <dgm:bulletEnabled val="1"/>
        </dgm:presLayoutVars>
      </dgm:prSet>
      <dgm:spPr/>
    </dgm:pt>
  </dgm:ptLst>
  <dgm:cxnLst>
    <dgm:cxn modelId="{6F48251A-8DD1-4E3F-9D86-851BE9D66767}" srcId="{1AA2F098-8AB9-4A60-B995-BBE45CEECAF2}" destId="{E3C5BCD9-985B-47DC-B61C-DD6E860C3DF2}" srcOrd="1" destOrd="0" parTransId="{2E13C5B5-62C1-4A8E-B93B-48FCBB2070DF}" sibTransId="{1FDF7C5A-C83C-446C-B49A-4E03C3F18D9F}"/>
    <dgm:cxn modelId="{D6777A5F-385D-4FC9-B6AB-FC651FE5AC4D}" type="presOf" srcId="{91033E8C-0431-43C6-8B7E-9B4E8196CDDE}" destId="{7F181F11-3A30-4EC0-854D-8751B08063EE}" srcOrd="0" destOrd="0" presId="urn:microsoft.com/office/officeart/2005/8/layout/process1"/>
    <dgm:cxn modelId="{C1327B42-93CC-4DE2-98C6-2A42A84E511C}" srcId="{1AA2F098-8AB9-4A60-B995-BBE45CEECAF2}" destId="{911024D9-9C80-4A97-88C7-A747EF4F00BF}" srcOrd="0" destOrd="0" parTransId="{01695135-056D-4C74-B945-DBE9B211D43A}" sibTransId="{91033E8C-0431-43C6-8B7E-9B4E8196CDDE}"/>
    <dgm:cxn modelId="{3C862E55-B828-46C7-89F0-B555AE806A52}" type="presOf" srcId="{91033E8C-0431-43C6-8B7E-9B4E8196CDDE}" destId="{74152AC9-73CC-4D4E-ACC6-5FDA91D4AC81}" srcOrd="1" destOrd="0" presId="urn:microsoft.com/office/officeart/2005/8/layout/process1"/>
    <dgm:cxn modelId="{9E39F8A9-1FE7-4705-B120-1729030EB6EC}" type="presOf" srcId="{E3C5BCD9-985B-47DC-B61C-DD6E860C3DF2}" destId="{D82FB43A-E083-4C9B-BF35-501A28B6053D}" srcOrd="0" destOrd="0" presId="urn:microsoft.com/office/officeart/2005/8/layout/process1"/>
    <dgm:cxn modelId="{369002E3-146D-4C4D-8F46-2B601798A1A3}" type="presOf" srcId="{911024D9-9C80-4A97-88C7-A747EF4F00BF}" destId="{B090CE0C-8CA7-40C0-90E5-D6A659880DB5}" srcOrd="0" destOrd="0" presId="urn:microsoft.com/office/officeart/2005/8/layout/process1"/>
    <dgm:cxn modelId="{E859ACFE-D6F5-4EEE-B4BC-E31E2FBE280B}" type="presOf" srcId="{1AA2F098-8AB9-4A60-B995-BBE45CEECAF2}" destId="{9060554F-8146-47C4-A702-BC58F76D6877}" srcOrd="0" destOrd="0" presId="urn:microsoft.com/office/officeart/2005/8/layout/process1"/>
    <dgm:cxn modelId="{4FB7D7B0-A7B0-44B4-8715-34068B796D04}" type="presParOf" srcId="{9060554F-8146-47C4-A702-BC58F76D6877}" destId="{B090CE0C-8CA7-40C0-90E5-D6A659880DB5}" srcOrd="0" destOrd="0" presId="urn:microsoft.com/office/officeart/2005/8/layout/process1"/>
    <dgm:cxn modelId="{7FD6CED5-532B-4A72-8832-C3EE436E04A0}" type="presParOf" srcId="{9060554F-8146-47C4-A702-BC58F76D6877}" destId="{7F181F11-3A30-4EC0-854D-8751B08063EE}" srcOrd="1" destOrd="0" presId="urn:microsoft.com/office/officeart/2005/8/layout/process1"/>
    <dgm:cxn modelId="{5938B3C5-7BA0-4BDD-8201-188FFF498295}" type="presParOf" srcId="{7F181F11-3A30-4EC0-854D-8751B08063EE}" destId="{74152AC9-73CC-4D4E-ACC6-5FDA91D4AC81}" srcOrd="0" destOrd="0" presId="urn:microsoft.com/office/officeart/2005/8/layout/process1"/>
    <dgm:cxn modelId="{0ECEBB52-5B83-45AE-A6F3-8EDB5F04D892}" type="presParOf" srcId="{9060554F-8146-47C4-A702-BC58F76D6877}" destId="{D82FB43A-E083-4C9B-BF35-501A28B6053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4468A3-21D4-43E4-9D4D-A4010F9F7C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A02933DE-AB5A-4810-96EC-CCF208D13071}">
      <dgm:prSet custT="1"/>
      <dgm:spPr>
        <a:solidFill>
          <a:srgbClr val="EDEDED"/>
        </a:solidFill>
        <a:ln>
          <a:solidFill>
            <a:schemeClr val="accent3">
              <a:lumMod val="75000"/>
            </a:schemeClr>
          </a:solidFill>
        </a:ln>
      </dgm:spPr>
      <dgm:t>
        <a:bodyPr/>
        <a:lstStyle/>
        <a:p>
          <a:pPr algn="just"/>
          <a:r>
            <a:rPr lang="it-IT" sz="4000" b="1" dirty="0">
              <a:solidFill>
                <a:srgbClr val="000000"/>
              </a:solidFill>
              <a:latin typeface="Raleway"/>
            </a:rPr>
            <a:t>1. </a:t>
          </a:r>
          <a:r>
            <a:rPr lang="it-IT" sz="4000" dirty="0">
              <a:solidFill>
                <a:srgbClr val="000000"/>
              </a:solidFill>
              <a:latin typeface="Raleway"/>
            </a:rPr>
            <a:t>Contenimento dell’inquinamento di origine diffusa nelle aree di salvaguardia sottese ai prelievi ad uso acquedottistico individuate ai sensi dell’art. 94 del D.lgs. 152/06.</a:t>
          </a:r>
          <a:endParaRPr lang="it-IT" sz="4000" dirty="0">
            <a:solidFill>
              <a:srgbClr val="000000"/>
            </a:solidFill>
            <a:latin typeface="Calibri"/>
            <a:ea typeface="Calibri"/>
            <a:cs typeface="Calibri"/>
          </a:endParaRPr>
        </a:p>
      </dgm:t>
    </dgm:pt>
    <dgm:pt modelId="{64792C16-D7C0-4BF0-81A4-063FFBA5E551}" type="parTrans" cxnId="{D07F55AA-1830-4DBD-AE88-944BAA8069A6}">
      <dgm:prSet/>
      <dgm:spPr/>
      <dgm:t>
        <a:bodyPr/>
        <a:lstStyle/>
        <a:p>
          <a:endParaRPr lang="it-IT" sz="4000"/>
        </a:p>
      </dgm:t>
    </dgm:pt>
    <dgm:pt modelId="{922E7A50-2580-48F1-B825-59D3515F8DFC}" type="sibTrans" cxnId="{D07F55AA-1830-4DBD-AE88-944BAA8069A6}">
      <dgm:prSet/>
      <dgm:spPr/>
      <dgm:t>
        <a:bodyPr/>
        <a:lstStyle/>
        <a:p>
          <a:endParaRPr lang="it-IT" sz="4000"/>
        </a:p>
      </dgm:t>
    </dgm:pt>
    <dgm:pt modelId="{EE0DA6E2-608E-4B54-BBF2-CA3B894B18BF}">
      <dgm:prSet custT="1"/>
      <dgm:spPr>
        <a:solidFill>
          <a:srgbClr val="EDEDED"/>
        </a:solidFill>
        <a:ln w="25400" cap="flat" cmpd="sng" algn="ctr">
          <a:solidFill>
            <a:srgbClr val="61D836">
              <a:lumMod val="75000"/>
            </a:srgbClr>
          </a:solidFill>
          <a:prstDash val="solid"/>
        </a:ln>
        <a:effectLst/>
      </dgm:spPr>
      <dgm:t>
        <a:bodyPr spcFirstLastPara="0" vert="horz" wrap="square" lIns="607209" tIns="0" rIns="607209" bIns="0" numCol="1" spcCol="1270" anchor="ctr" anchorCtr="0"/>
        <a:lstStyle/>
        <a:p>
          <a:pPr algn="just"/>
          <a:r>
            <a:rPr lang="it-IT" sz="4000" b="1" kern="1200" dirty="0">
              <a:solidFill>
                <a:srgbClr val="000000"/>
              </a:solidFill>
              <a:latin typeface="Raleway"/>
            </a:rPr>
            <a:t>3. </a:t>
          </a:r>
          <a:r>
            <a:rPr lang="it-IT" sz="4000" kern="1200" dirty="0">
              <a:solidFill>
                <a:srgbClr val="000000"/>
              </a:solidFill>
              <a:latin typeface="Raleway"/>
            </a:rPr>
            <a:t>Miglioramento </a:t>
          </a:r>
          <a:r>
            <a:rPr lang="it-IT" sz="4000" kern="1200" dirty="0">
              <a:solidFill>
                <a:srgbClr val="000000"/>
              </a:solidFill>
              <a:latin typeface="Raleway"/>
              <a:ea typeface="Helvetica Neue"/>
              <a:cs typeface="Helvetica Neue"/>
            </a:rPr>
            <a:t>dell’abbattimento</a:t>
          </a:r>
          <a:r>
            <a:rPr lang="it-IT" sz="4000" kern="1200" dirty="0">
              <a:solidFill>
                <a:srgbClr val="000000"/>
              </a:solidFill>
              <a:latin typeface="Raleway"/>
            </a:rPr>
            <a:t> dei carichi inquinanti presso gli impianti di trattamento delle acque reflue urbane anche ai fini del riutilizzo ad uso irriguo delle acque reflue depurate.</a:t>
          </a:r>
          <a:endParaRPr lang="it-IT" sz="4000" kern="1200" dirty="0">
            <a:solidFill>
              <a:srgbClr val="000000"/>
            </a:solidFill>
            <a:latin typeface="Calibri"/>
            <a:ea typeface="Calibri"/>
            <a:cs typeface="Calibri"/>
          </a:endParaRPr>
        </a:p>
      </dgm:t>
    </dgm:pt>
    <dgm:pt modelId="{BCE6E925-C291-4B1F-A671-50434F4E0654}" type="parTrans" cxnId="{CF2017A6-23DA-4426-B28D-D8C574646BF6}">
      <dgm:prSet/>
      <dgm:spPr/>
      <dgm:t>
        <a:bodyPr/>
        <a:lstStyle/>
        <a:p>
          <a:endParaRPr lang="it-IT" sz="4000"/>
        </a:p>
      </dgm:t>
    </dgm:pt>
    <dgm:pt modelId="{0A61166B-84FA-4A25-A048-687445F0A601}" type="sibTrans" cxnId="{CF2017A6-23DA-4426-B28D-D8C574646BF6}">
      <dgm:prSet/>
      <dgm:spPr/>
      <dgm:t>
        <a:bodyPr/>
        <a:lstStyle/>
        <a:p>
          <a:endParaRPr lang="it-IT" sz="4000"/>
        </a:p>
      </dgm:t>
    </dgm:pt>
    <dgm:pt modelId="{48502E9C-979D-4425-8026-5923CBECBF45}">
      <dgm:prSet custT="1"/>
      <dgm:spPr>
        <a:solidFill>
          <a:srgbClr val="EDEDED"/>
        </a:solidFill>
        <a:ln w="25400" cap="flat" cmpd="sng" algn="ctr">
          <a:solidFill>
            <a:srgbClr val="61D836">
              <a:lumMod val="75000"/>
            </a:srgbClr>
          </a:solidFill>
          <a:prstDash val="solid"/>
        </a:ln>
        <a:effectLst/>
      </dgm:spPr>
      <dgm:t>
        <a:bodyPr spcFirstLastPara="0" vert="horz" wrap="square" lIns="607209" tIns="0" rIns="607209" bIns="0" numCol="1" spcCol="1270" anchor="ctr" anchorCtr="0"/>
        <a:lstStyle/>
        <a:p>
          <a:pPr algn="just"/>
          <a:r>
            <a:rPr lang="it-IT" sz="4000" b="1" dirty="0">
              <a:solidFill>
                <a:srgbClr val="000000"/>
              </a:solidFill>
              <a:latin typeface="Raleway"/>
            </a:rPr>
            <a:t>2. </a:t>
          </a:r>
          <a:r>
            <a:rPr lang="it-IT" sz="4000" dirty="0">
              <a:solidFill>
                <a:srgbClr val="000000"/>
              </a:solidFill>
              <a:latin typeface="Raleway"/>
            </a:rPr>
            <a:t>Miglioramento dell’infiltrazione profonda, al contenimento della veicolazione di inquinanti e alla limitazione degli apporti di acque meteoriche verso le reti fognarie in ambito urbano.</a:t>
          </a:r>
          <a:endParaRPr lang="it-IT" sz="4000" dirty="0">
            <a:solidFill>
              <a:srgbClr val="000000"/>
            </a:solidFill>
            <a:latin typeface="Calibri"/>
            <a:ea typeface="Calibri"/>
            <a:cs typeface="Calibri"/>
          </a:endParaRPr>
        </a:p>
      </dgm:t>
    </dgm:pt>
    <dgm:pt modelId="{C7684653-C89F-4BE9-AE20-EFFF43052AFF}" type="parTrans" cxnId="{D5104C6C-155B-41C1-9B35-35AA0E381A48}">
      <dgm:prSet/>
      <dgm:spPr/>
      <dgm:t>
        <a:bodyPr/>
        <a:lstStyle/>
        <a:p>
          <a:endParaRPr lang="it-IT"/>
        </a:p>
      </dgm:t>
    </dgm:pt>
    <dgm:pt modelId="{4F817CA9-36E7-4EF5-A0FB-EF7A3FF54350}" type="sibTrans" cxnId="{D5104C6C-155B-41C1-9B35-35AA0E381A48}">
      <dgm:prSet/>
      <dgm:spPr/>
      <dgm:t>
        <a:bodyPr/>
        <a:lstStyle/>
        <a:p>
          <a:endParaRPr lang="it-IT"/>
        </a:p>
      </dgm:t>
    </dgm:pt>
    <dgm:pt modelId="{D4F57712-B643-4C52-BA32-88088F9BE464}">
      <dgm:prSet custT="1"/>
      <dgm:spPr>
        <a:solidFill>
          <a:srgbClr val="EDEDED"/>
        </a:solidFill>
        <a:ln w="25400" cap="flat" cmpd="sng" algn="ctr">
          <a:solidFill>
            <a:srgbClr val="61D836">
              <a:lumMod val="75000"/>
            </a:srgbClr>
          </a:solidFill>
          <a:prstDash val="solid"/>
        </a:ln>
        <a:effectLst/>
      </dgm:spPr>
      <dgm:t>
        <a:bodyPr spcFirstLastPara="0" vert="horz" wrap="square" lIns="607209" tIns="0" rIns="607209" bIns="0" numCol="1" spcCol="1270" anchor="ctr" anchorCtr="0"/>
        <a:lstStyle/>
        <a:p>
          <a:pPr marL="0" lvl="0" indent="0" algn="just" defTabSz="1778000">
            <a:lnSpc>
              <a:spcPct val="90000"/>
            </a:lnSpc>
            <a:spcBef>
              <a:spcPct val="0"/>
            </a:spcBef>
            <a:spcAft>
              <a:spcPct val="35000"/>
            </a:spcAft>
            <a:buNone/>
          </a:pPr>
          <a:r>
            <a:rPr lang="it-IT" sz="4000" b="1" kern="1200" dirty="0">
              <a:solidFill>
                <a:srgbClr val="000000"/>
              </a:solidFill>
              <a:latin typeface="Raleway"/>
              <a:ea typeface="Helvetica Neue"/>
              <a:cs typeface="Helvetica Neue"/>
            </a:rPr>
            <a:t>4. </a:t>
          </a:r>
          <a:r>
            <a:rPr lang="it-IT" sz="4000" kern="1200" dirty="0">
              <a:solidFill>
                <a:srgbClr val="000000"/>
              </a:solidFill>
              <a:latin typeface="Raleway"/>
              <a:ea typeface="Helvetica Neue"/>
              <a:cs typeface="Helvetica Neue"/>
            </a:rPr>
            <a:t>Riqualificazione idraulico-ambientale degli alvei e delle aree di pertinenza del reticolo idrografico naturale ed artificiale.</a:t>
          </a:r>
        </a:p>
      </dgm:t>
    </dgm:pt>
    <dgm:pt modelId="{99CBDBB2-600F-4969-8FFC-712BBCD0FBE9}" type="parTrans" cxnId="{E4C158F1-4D02-4A02-9B25-B34DFC0E730A}">
      <dgm:prSet/>
      <dgm:spPr/>
      <dgm:t>
        <a:bodyPr/>
        <a:lstStyle/>
        <a:p>
          <a:endParaRPr lang="it-IT"/>
        </a:p>
      </dgm:t>
    </dgm:pt>
    <dgm:pt modelId="{D12B0474-E279-4014-9ABB-BA58C36A5BD2}" type="sibTrans" cxnId="{E4C158F1-4D02-4A02-9B25-B34DFC0E730A}">
      <dgm:prSet/>
      <dgm:spPr/>
      <dgm:t>
        <a:bodyPr/>
        <a:lstStyle/>
        <a:p>
          <a:endParaRPr lang="it-IT"/>
        </a:p>
      </dgm:t>
    </dgm:pt>
    <dgm:pt modelId="{6E05AFF5-20A4-4622-8DA2-CAD571253399}" type="pres">
      <dgm:prSet presAssocID="{594468A3-21D4-43E4-9D4D-A4010F9F7C5C}" presName="linear" presStyleCnt="0">
        <dgm:presLayoutVars>
          <dgm:dir/>
          <dgm:animLvl val="lvl"/>
          <dgm:resizeHandles val="exact"/>
        </dgm:presLayoutVars>
      </dgm:prSet>
      <dgm:spPr/>
    </dgm:pt>
    <dgm:pt modelId="{AA60C9AF-5BE4-43A2-8FE5-C876EA616F5A}" type="pres">
      <dgm:prSet presAssocID="{A02933DE-AB5A-4810-96EC-CCF208D13071}" presName="parentLin" presStyleCnt="0"/>
      <dgm:spPr/>
    </dgm:pt>
    <dgm:pt modelId="{EF898AA6-4F94-4342-A0BC-73325AF37193}" type="pres">
      <dgm:prSet presAssocID="{A02933DE-AB5A-4810-96EC-CCF208D13071}" presName="parentLeftMargin" presStyleLbl="node1" presStyleIdx="0" presStyleCnt="4"/>
      <dgm:spPr/>
    </dgm:pt>
    <dgm:pt modelId="{CA46536A-DF3F-4FE1-930B-D8CCD989AED6}" type="pres">
      <dgm:prSet presAssocID="{A02933DE-AB5A-4810-96EC-CCF208D13071}" presName="parentText" presStyleLbl="node1" presStyleIdx="0" presStyleCnt="4" custScaleX="132321">
        <dgm:presLayoutVars>
          <dgm:chMax val="0"/>
          <dgm:bulletEnabled val="1"/>
        </dgm:presLayoutVars>
      </dgm:prSet>
      <dgm:spPr/>
    </dgm:pt>
    <dgm:pt modelId="{F82F9043-188F-44DD-BC82-C6869087DE13}" type="pres">
      <dgm:prSet presAssocID="{A02933DE-AB5A-4810-96EC-CCF208D13071}" presName="negativeSpace" presStyleCnt="0"/>
      <dgm:spPr/>
    </dgm:pt>
    <dgm:pt modelId="{FA75863E-FACC-4B6B-A79F-3EC062F373B2}" type="pres">
      <dgm:prSet presAssocID="{A02933DE-AB5A-4810-96EC-CCF208D13071}" presName="childText" presStyleLbl="conFgAcc1" presStyleIdx="0" presStyleCnt="4">
        <dgm:presLayoutVars>
          <dgm:bulletEnabled val="1"/>
        </dgm:presLayoutVars>
      </dgm:prSet>
      <dgm:spPr>
        <a:ln>
          <a:solidFill>
            <a:schemeClr val="bg2">
              <a:lumMod val="90000"/>
            </a:schemeClr>
          </a:solidFill>
        </a:ln>
      </dgm:spPr>
    </dgm:pt>
    <dgm:pt modelId="{E504C872-BDB9-45CB-9CC2-F5A5DF0AC715}" type="pres">
      <dgm:prSet presAssocID="{922E7A50-2580-48F1-B825-59D3515F8DFC}" presName="spaceBetweenRectangles" presStyleCnt="0"/>
      <dgm:spPr/>
    </dgm:pt>
    <dgm:pt modelId="{50406741-C5E9-4057-B2A8-FA8D9A1519FB}" type="pres">
      <dgm:prSet presAssocID="{48502E9C-979D-4425-8026-5923CBECBF45}" presName="parentLin" presStyleCnt="0"/>
      <dgm:spPr/>
    </dgm:pt>
    <dgm:pt modelId="{E203B96C-0E90-4B85-82B4-8C5765D28DD0}" type="pres">
      <dgm:prSet presAssocID="{48502E9C-979D-4425-8026-5923CBECBF45}" presName="parentLeftMargin" presStyleLbl="node1" presStyleIdx="0" presStyleCnt="4"/>
      <dgm:spPr/>
    </dgm:pt>
    <dgm:pt modelId="{5FF4859E-8319-4C74-8B97-BFD482B4EA67}" type="pres">
      <dgm:prSet presAssocID="{48502E9C-979D-4425-8026-5923CBECBF45}" presName="parentText" presStyleLbl="node1" presStyleIdx="1" presStyleCnt="4" custScaleX="132443">
        <dgm:presLayoutVars>
          <dgm:chMax val="0"/>
          <dgm:bulletEnabled val="1"/>
        </dgm:presLayoutVars>
      </dgm:prSet>
      <dgm:spPr>
        <a:xfrm>
          <a:off x="1147482" y="2553794"/>
          <a:ext cx="21276638" cy="1623600"/>
        </a:xfrm>
        <a:prstGeom prst="roundRect">
          <a:avLst/>
        </a:prstGeom>
      </dgm:spPr>
    </dgm:pt>
    <dgm:pt modelId="{2A4950D9-6030-48CD-84E8-6911C30C636D}" type="pres">
      <dgm:prSet presAssocID="{48502E9C-979D-4425-8026-5923CBECBF45}" presName="negativeSpace" presStyleCnt="0"/>
      <dgm:spPr/>
    </dgm:pt>
    <dgm:pt modelId="{ADD2DCD0-48AD-4BDA-813F-217B640C1322}" type="pres">
      <dgm:prSet presAssocID="{48502E9C-979D-4425-8026-5923CBECBF45}" presName="childText" presStyleLbl="conFgAcc1" presStyleIdx="1" presStyleCnt="4">
        <dgm:presLayoutVars>
          <dgm:bulletEnabled val="1"/>
        </dgm:presLayoutVars>
      </dgm:prSet>
      <dgm:spPr>
        <a:xfrm>
          <a:off x="0" y="3365594"/>
          <a:ext cx="22949645" cy="1386000"/>
        </a:xfrm>
        <a:prstGeom prst="rect">
          <a:avLst/>
        </a:prstGeom>
        <a:solidFill>
          <a:srgbClr val="FFFFFF">
            <a:alpha val="90000"/>
            <a:hueOff val="0"/>
            <a:satOff val="0"/>
            <a:lumOff val="0"/>
            <a:alphaOff val="0"/>
          </a:srgbClr>
        </a:solidFill>
        <a:ln w="25400" cap="flat" cmpd="sng" algn="ctr">
          <a:solidFill>
            <a:srgbClr val="D5D5D5">
              <a:lumMod val="90000"/>
            </a:srgbClr>
          </a:solidFill>
          <a:prstDash val="solid"/>
        </a:ln>
        <a:effectLst/>
      </dgm:spPr>
    </dgm:pt>
    <dgm:pt modelId="{5E7A0B12-7EF1-4804-A392-83514E1B5E29}" type="pres">
      <dgm:prSet presAssocID="{4F817CA9-36E7-4EF5-A0FB-EF7A3FF54350}" presName="spaceBetweenRectangles" presStyleCnt="0"/>
      <dgm:spPr/>
    </dgm:pt>
    <dgm:pt modelId="{E532CB1A-14C4-47D0-A374-E8D2CCAC1CA4}" type="pres">
      <dgm:prSet presAssocID="{EE0DA6E2-608E-4B54-BBF2-CA3B894B18BF}" presName="parentLin" presStyleCnt="0"/>
      <dgm:spPr/>
    </dgm:pt>
    <dgm:pt modelId="{0E95255B-D55F-4162-A2FA-D90EF3DD7455}" type="pres">
      <dgm:prSet presAssocID="{EE0DA6E2-608E-4B54-BBF2-CA3B894B18BF}" presName="parentLeftMargin" presStyleLbl="node1" presStyleIdx="1" presStyleCnt="4"/>
      <dgm:spPr/>
    </dgm:pt>
    <dgm:pt modelId="{CE3C4000-A9CA-48F5-8570-23A5A376FF3B}" type="pres">
      <dgm:prSet presAssocID="{EE0DA6E2-608E-4B54-BBF2-CA3B894B18BF}" presName="parentText" presStyleLbl="node1" presStyleIdx="2" presStyleCnt="4" custScaleX="132119">
        <dgm:presLayoutVars>
          <dgm:chMax val="0"/>
          <dgm:bulletEnabled val="1"/>
        </dgm:presLayoutVars>
      </dgm:prSet>
      <dgm:spPr>
        <a:xfrm>
          <a:off x="1147482" y="5048594"/>
          <a:ext cx="21224589" cy="1623600"/>
        </a:xfrm>
        <a:prstGeom prst="roundRect">
          <a:avLst/>
        </a:prstGeom>
      </dgm:spPr>
    </dgm:pt>
    <dgm:pt modelId="{44039BAE-3548-4106-BE20-AEAE37EA4E32}" type="pres">
      <dgm:prSet presAssocID="{EE0DA6E2-608E-4B54-BBF2-CA3B894B18BF}" presName="negativeSpace" presStyleCnt="0"/>
      <dgm:spPr/>
    </dgm:pt>
    <dgm:pt modelId="{4007567F-D77C-472A-98F6-26FA596780C5}" type="pres">
      <dgm:prSet presAssocID="{EE0DA6E2-608E-4B54-BBF2-CA3B894B18BF}" presName="childText" presStyleLbl="conFgAcc1" presStyleIdx="2" presStyleCnt="4">
        <dgm:presLayoutVars>
          <dgm:bulletEnabled val="1"/>
        </dgm:presLayoutVars>
      </dgm:prSet>
      <dgm:spPr>
        <a:xfrm>
          <a:off x="0" y="5860394"/>
          <a:ext cx="22949645" cy="1386000"/>
        </a:xfrm>
        <a:prstGeom prst="rect">
          <a:avLst/>
        </a:prstGeom>
        <a:solidFill>
          <a:srgbClr val="FFFFFF">
            <a:alpha val="90000"/>
            <a:hueOff val="0"/>
            <a:satOff val="0"/>
            <a:lumOff val="0"/>
            <a:alphaOff val="0"/>
          </a:srgbClr>
        </a:solidFill>
        <a:ln w="25400" cap="flat" cmpd="sng" algn="ctr">
          <a:solidFill>
            <a:srgbClr val="D5D5D5">
              <a:lumMod val="90000"/>
            </a:srgbClr>
          </a:solidFill>
          <a:prstDash val="solid"/>
        </a:ln>
        <a:effectLst/>
      </dgm:spPr>
    </dgm:pt>
    <dgm:pt modelId="{2A2C9CE2-1799-49FE-8F5D-78E37D81679F}" type="pres">
      <dgm:prSet presAssocID="{0A61166B-84FA-4A25-A048-687445F0A601}" presName="spaceBetweenRectangles" presStyleCnt="0"/>
      <dgm:spPr/>
    </dgm:pt>
    <dgm:pt modelId="{8EC225CE-BA61-4332-BB0B-F296115FBD3F}" type="pres">
      <dgm:prSet presAssocID="{D4F57712-B643-4C52-BA32-88088F9BE464}" presName="parentLin" presStyleCnt="0"/>
      <dgm:spPr/>
    </dgm:pt>
    <dgm:pt modelId="{0C67D871-CF28-4A6A-9703-884D6E193911}" type="pres">
      <dgm:prSet presAssocID="{D4F57712-B643-4C52-BA32-88088F9BE464}" presName="parentLeftMargin" presStyleLbl="node1" presStyleIdx="2" presStyleCnt="4"/>
      <dgm:spPr/>
    </dgm:pt>
    <dgm:pt modelId="{52C8BCF4-6611-4D55-BCCE-DA8AAB79EC6F}" type="pres">
      <dgm:prSet presAssocID="{D4F57712-B643-4C52-BA32-88088F9BE464}" presName="parentText" presStyleLbl="node1" presStyleIdx="3" presStyleCnt="4" custScaleX="132377">
        <dgm:presLayoutVars>
          <dgm:chMax val="0"/>
          <dgm:bulletEnabled val="1"/>
        </dgm:presLayoutVars>
      </dgm:prSet>
      <dgm:spPr>
        <a:xfrm>
          <a:off x="1147482" y="7543394"/>
          <a:ext cx="21266036" cy="1623600"/>
        </a:xfrm>
        <a:prstGeom prst="roundRect">
          <a:avLst/>
        </a:prstGeom>
      </dgm:spPr>
    </dgm:pt>
    <dgm:pt modelId="{8E3294EF-2575-4C00-9641-0DA705A68C0B}" type="pres">
      <dgm:prSet presAssocID="{D4F57712-B643-4C52-BA32-88088F9BE464}" presName="negativeSpace" presStyleCnt="0"/>
      <dgm:spPr/>
    </dgm:pt>
    <dgm:pt modelId="{B9FAA013-908E-4D08-8CCA-EA029080AD58}" type="pres">
      <dgm:prSet presAssocID="{D4F57712-B643-4C52-BA32-88088F9BE464}" presName="childText" presStyleLbl="conFgAcc1" presStyleIdx="3" presStyleCnt="4">
        <dgm:presLayoutVars>
          <dgm:bulletEnabled val="1"/>
        </dgm:presLayoutVars>
      </dgm:prSet>
      <dgm:spPr>
        <a:xfrm>
          <a:off x="0" y="8355194"/>
          <a:ext cx="22949645" cy="1386000"/>
        </a:xfrm>
        <a:prstGeom prst="rect">
          <a:avLst/>
        </a:prstGeom>
        <a:solidFill>
          <a:srgbClr val="FFFFFF">
            <a:alpha val="90000"/>
            <a:hueOff val="0"/>
            <a:satOff val="0"/>
            <a:lumOff val="0"/>
            <a:alphaOff val="0"/>
          </a:srgbClr>
        </a:solidFill>
        <a:ln w="25400" cap="flat" cmpd="sng" algn="ctr">
          <a:solidFill>
            <a:srgbClr val="D5D5D5">
              <a:lumMod val="90000"/>
            </a:srgbClr>
          </a:solidFill>
          <a:prstDash val="solid"/>
        </a:ln>
        <a:effectLst/>
      </dgm:spPr>
    </dgm:pt>
  </dgm:ptLst>
  <dgm:cxnLst>
    <dgm:cxn modelId="{0E6AB31A-594A-43C6-A4B1-9A8295D2B4DA}" type="presOf" srcId="{48502E9C-979D-4425-8026-5923CBECBF45}" destId="{E203B96C-0E90-4B85-82B4-8C5765D28DD0}" srcOrd="0" destOrd="0" presId="urn:microsoft.com/office/officeart/2005/8/layout/list1"/>
    <dgm:cxn modelId="{4271A326-5EE8-4D1C-9C7A-D92D13067B5C}" type="presOf" srcId="{48502E9C-979D-4425-8026-5923CBECBF45}" destId="{5FF4859E-8319-4C74-8B97-BFD482B4EA67}" srcOrd="1" destOrd="0" presId="urn:microsoft.com/office/officeart/2005/8/layout/list1"/>
    <dgm:cxn modelId="{9E17542C-A688-4941-A475-3561EAE364EB}" type="presOf" srcId="{A02933DE-AB5A-4810-96EC-CCF208D13071}" destId="{EF898AA6-4F94-4342-A0BC-73325AF37193}" srcOrd="0" destOrd="0" presId="urn:microsoft.com/office/officeart/2005/8/layout/list1"/>
    <dgm:cxn modelId="{FC55C261-C98E-44AA-AAE0-C8F04DABCBE4}" type="presOf" srcId="{594468A3-21D4-43E4-9D4D-A4010F9F7C5C}" destId="{6E05AFF5-20A4-4622-8DA2-CAD571253399}" srcOrd="0" destOrd="0" presId="urn:microsoft.com/office/officeart/2005/8/layout/list1"/>
    <dgm:cxn modelId="{D5104C6C-155B-41C1-9B35-35AA0E381A48}" srcId="{594468A3-21D4-43E4-9D4D-A4010F9F7C5C}" destId="{48502E9C-979D-4425-8026-5923CBECBF45}" srcOrd="1" destOrd="0" parTransId="{C7684653-C89F-4BE9-AE20-EFFF43052AFF}" sibTransId="{4F817CA9-36E7-4EF5-A0FB-EF7A3FF54350}"/>
    <dgm:cxn modelId="{9DB3EA7C-52C3-40E5-BF4B-EC78BF930BC8}" type="presOf" srcId="{D4F57712-B643-4C52-BA32-88088F9BE464}" destId="{0C67D871-CF28-4A6A-9703-884D6E193911}" srcOrd="0" destOrd="0" presId="urn:microsoft.com/office/officeart/2005/8/layout/list1"/>
    <dgm:cxn modelId="{CF2017A6-23DA-4426-B28D-D8C574646BF6}" srcId="{594468A3-21D4-43E4-9D4D-A4010F9F7C5C}" destId="{EE0DA6E2-608E-4B54-BBF2-CA3B894B18BF}" srcOrd="2" destOrd="0" parTransId="{BCE6E925-C291-4B1F-A671-50434F4E0654}" sibTransId="{0A61166B-84FA-4A25-A048-687445F0A601}"/>
    <dgm:cxn modelId="{C8DC89A7-F783-406C-80A3-9E8F1C053CBC}" type="presOf" srcId="{D4F57712-B643-4C52-BA32-88088F9BE464}" destId="{52C8BCF4-6611-4D55-BCCE-DA8AAB79EC6F}" srcOrd="1" destOrd="0" presId="urn:microsoft.com/office/officeart/2005/8/layout/list1"/>
    <dgm:cxn modelId="{D07F55AA-1830-4DBD-AE88-944BAA8069A6}" srcId="{594468A3-21D4-43E4-9D4D-A4010F9F7C5C}" destId="{A02933DE-AB5A-4810-96EC-CCF208D13071}" srcOrd="0" destOrd="0" parTransId="{64792C16-D7C0-4BF0-81A4-063FFBA5E551}" sibTransId="{922E7A50-2580-48F1-B825-59D3515F8DFC}"/>
    <dgm:cxn modelId="{9C39F1CF-C49F-4138-8957-43B5FB6CBE54}" type="presOf" srcId="{A02933DE-AB5A-4810-96EC-CCF208D13071}" destId="{CA46536A-DF3F-4FE1-930B-D8CCD989AED6}" srcOrd="1" destOrd="0" presId="urn:microsoft.com/office/officeart/2005/8/layout/list1"/>
    <dgm:cxn modelId="{43CB00D1-1410-4B71-9F48-32CA7D134609}" type="presOf" srcId="{EE0DA6E2-608E-4B54-BBF2-CA3B894B18BF}" destId="{CE3C4000-A9CA-48F5-8570-23A5A376FF3B}" srcOrd="1" destOrd="0" presId="urn:microsoft.com/office/officeart/2005/8/layout/list1"/>
    <dgm:cxn modelId="{E4C158F1-4D02-4A02-9B25-B34DFC0E730A}" srcId="{594468A3-21D4-43E4-9D4D-A4010F9F7C5C}" destId="{D4F57712-B643-4C52-BA32-88088F9BE464}" srcOrd="3" destOrd="0" parTransId="{99CBDBB2-600F-4969-8FFC-712BBCD0FBE9}" sibTransId="{D12B0474-E279-4014-9ABB-BA58C36A5BD2}"/>
    <dgm:cxn modelId="{4DB06AF8-EB47-483E-9D63-EDD4C48697E8}" type="presOf" srcId="{EE0DA6E2-608E-4B54-BBF2-CA3B894B18BF}" destId="{0E95255B-D55F-4162-A2FA-D90EF3DD7455}" srcOrd="0" destOrd="0" presId="urn:microsoft.com/office/officeart/2005/8/layout/list1"/>
    <dgm:cxn modelId="{71DD03F3-7037-41B8-9D5C-F20A02F0CC4F}" type="presParOf" srcId="{6E05AFF5-20A4-4622-8DA2-CAD571253399}" destId="{AA60C9AF-5BE4-43A2-8FE5-C876EA616F5A}" srcOrd="0" destOrd="0" presId="urn:microsoft.com/office/officeart/2005/8/layout/list1"/>
    <dgm:cxn modelId="{1BC0E113-D039-477E-BAE2-865B87674E8E}" type="presParOf" srcId="{AA60C9AF-5BE4-43A2-8FE5-C876EA616F5A}" destId="{EF898AA6-4F94-4342-A0BC-73325AF37193}" srcOrd="0" destOrd="0" presId="urn:microsoft.com/office/officeart/2005/8/layout/list1"/>
    <dgm:cxn modelId="{66EA126F-4887-4262-8C64-29C3189775FF}" type="presParOf" srcId="{AA60C9AF-5BE4-43A2-8FE5-C876EA616F5A}" destId="{CA46536A-DF3F-4FE1-930B-D8CCD989AED6}" srcOrd="1" destOrd="0" presId="urn:microsoft.com/office/officeart/2005/8/layout/list1"/>
    <dgm:cxn modelId="{48679442-57D5-473B-90E6-32E451E89230}" type="presParOf" srcId="{6E05AFF5-20A4-4622-8DA2-CAD571253399}" destId="{F82F9043-188F-44DD-BC82-C6869087DE13}" srcOrd="1" destOrd="0" presId="urn:microsoft.com/office/officeart/2005/8/layout/list1"/>
    <dgm:cxn modelId="{578F8601-F8B0-4F10-8681-5C93402F5803}" type="presParOf" srcId="{6E05AFF5-20A4-4622-8DA2-CAD571253399}" destId="{FA75863E-FACC-4B6B-A79F-3EC062F373B2}" srcOrd="2" destOrd="0" presId="urn:microsoft.com/office/officeart/2005/8/layout/list1"/>
    <dgm:cxn modelId="{42F5DC93-AB43-4351-832A-6C0C380FCA94}" type="presParOf" srcId="{6E05AFF5-20A4-4622-8DA2-CAD571253399}" destId="{E504C872-BDB9-45CB-9CC2-F5A5DF0AC715}" srcOrd="3" destOrd="0" presId="urn:microsoft.com/office/officeart/2005/8/layout/list1"/>
    <dgm:cxn modelId="{EF2E1D16-0938-492F-8FD4-0D913C97E10F}" type="presParOf" srcId="{6E05AFF5-20A4-4622-8DA2-CAD571253399}" destId="{50406741-C5E9-4057-B2A8-FA8D9A1519FB}" srcOrd="4" destOrd="0" presId="urn:microsoft.com/office/officeart/2005/8/layout/list1"/>
    <dgm:cxn modelId="{89011A37-FBB3-4305-8C9E-D069A41687DE}" type="presParOf" srcId="{50406741-C5E9-4057-B2A8-FA8D9A1519FB}" destId="{E203B96C-0E90-4B85-82B4-8C5765D28DD0}" srcOrd="0" destOrd="0" presId="urn:microsoft.com/office/officeart/2005/8/layout/list1"/>
    <dgm:cxn modelId="{35E3F079-9DD7-457A-828A-793A4B8A6394}" type="presParOf" srcId="{50406741-C5E9-4057-B2A8-FA8D9A1519FB}" destId="{5FF4859E-8319-4C74-8B97-BFD482B4EA67}" srcOrd="1" destOrd="0" presId="urn:microsoft.com/office/officeart/2005/8/layout/list1"/>
    <dgm:cxn modelId="{B97487DC-1931-473A-A41F-A72810A080CC}" type="presParOf" srcId="{6E05AFF5-20A4-4622-8DA2-CAD571253399}" destId="{2A4950D9-6030-48CD-84E8-6911C30C636D}" srcOrd="5" destOrd="0" presId="urn:microsoft.com/office/officeart/2005/8/layout/list1"/>
    <dgm:cxn modelId="{62004A51-C185-4C10-A350-12A06032C9A2}" type="presParOf" srcId="{6E05AFF5-20A4-4622-8DA2-CAD571253399}" destId="{ADD2DCD0-48AD-4BDA-813F-217B640C1322}" srcOrd="6" destOrd="0" presId="urn:microsoft.com/office/officeart/2005/8/layout/list1"/>
    <dgm:cxn modelId="{E494BBD4-C2EE-4803-892E-AC19CEBA27A9}" type="presParOf" srcId="{6E05AFF5-20A4-4622-8DA2-CAD571253399}" destId="{5E7A0B12-7EF1-4804-A392-83514E1B5E29}" srcOrd="7" destOrd="0" presId="urn:microsoft.com/office/officeart/2005/8/layout/list1"/>
    <dgm:cxn modelId="{E0813E6A-DEB4-4B25-B944-0099CA9500B1}" type="presParOf" srcId="{6E05AFF5-20A4-4622-8DA2-CAD571253399}" destId="{E532CB1A-14C4-47D0-A374-E8D2CCAC1CA4}" srcOrd="8" destOrd="0" presId="urn:microsoft.com/office/officeart/2005/8/layout/list1"/>
    <dgm:cxn modelId="{402AD93A-347D-474E-BD73-ABB76654FBBC}" type="presParOf" srcId="{E532CB1A-14C4-47D0-A374-E8D2CCAC1CA4}" destId="{0E95255B-D55F-4162-A2FA-D90EF3DD7455}" srcOrd="0" destOrd="0" presId="urn:microsoft.com/office/officeart/2005/8/layout/list1"/>
    <dgm:cxn modelId="{B1369387-1C58-4EA4-95B2-C12E922F4611}" type="presParOf" srcId="{E532CB1A-14C4-47D0-A374-E8D2CCAC1CA4}" destId="{CE3C4000-A9CA-48F5-8570-23A5A376FF3B}" srcOrd="1" destOrd="0" presId="urn:microsoft.com/office/officeart/2005/8/layout/list1"/>
    <dgm:cxn modelId="{613FD6F2-DEED-43EA-B67E-9F2B25974AB8}" type="presParOf" srcId="{6E05AFF5-20A4-4622-8DA2-CAD571253399}" destId="{44039BAE-3548-4106-BE20-AEAE37EA4E32}" srcOrd="9" destOrd="0" presId="urn:microsoft.com/office/officeart/2005/8/layout/list1"/>
    <dgm:cxn modelId="{3AE02594-8CDE-4420-8011-42E62FD581F0}" type="presParOf" srcId="{6E05AFF5-20A4-4622-8DA2-CAD571253399}" destId="{4007567F-D77C-472A-98F6-26FA596780C5}" srcOrd="10" destOrd="0" presId="urn:microsoft.com/office/officeart/2005/8/layout/list1"/>
    <dgm:cxn modelId="{B91FAA36-5BFF-43A9-8034-6DF2C9501380}" type="presParOf" srcId="{6E05AFF5-20A4-4622-8DA2-CAD571253399}" destId="{2A2C9CE2-1799-49FE-8F5D-78E37D81679F}" srcOrd="11" destOrd="0" presId="urn:microsoft.com/office/officeart/2005/8/layout/list1"/>
    <dgm:cxn modelId="{B6E6CE83-E702-4287-82C3-4225995728DE}" type="presParOf" srcId="{6E05AFF5-20A4-4622-8DA2-CAD571253399}" destId="{8EC225CE-BA61-4332-BB0B-F296115FBD3F}" srcOrd="12" destOrd="0" presId="urn:microsoft.com/office/officeart/2005/8/layout/list1"/>
    <dgm:cxn modelId="{60FF0F15-0CC3-49CC-BB45-3D63283E32CF}" type="presParOf" srcId="{8EC225CE-BA61-4332-BB0B-F296115FBD3F}" destId="{0C67D871-CF28-4A6A-9703-884D6E193911}" srcOrd="0" destOrd="0" presId="urn:microsoft.com/office/officeart/2005/8/layout/list1"/>
    <dgm:cxn modelId="{3FB8B1F9-F7ED-4BF3-82DF-6428B6B19AAC}" type="presParOf" srcId="{8EC225CE-BA61-4332-BB0B-F296115FBD3F}" destId="{52C8BCF4-6611-4D55-BCCE-DA8AAB79EC6F}" srcOrd="1" destOrd="0" presId="urn:microsoft.com/office/officeart/2005/8/layout/list1"/>
    <dgm:cxn modelId="{4933B80E-1744-432F-B19A-9E1CE18BBCF4}" type="presParOf" srcId="{6E05AFF5-20A4-4622-8DA2-CAD571253399}" destId="{8E3294EF-2575-4C00-9641-0DA705A68C0B}" srcOrd="13" destOrd="0" presId="urn:microsoft.com/office/officeart/2005/8/layout/list1"/>
    <dgm:cxn modelId="{2DFF615C-A08E-4B11-9115-6A9EB7E53AC8}" type="presParOf" srcId="{6E05AFF5-20A4-4622-8DA2-CAD571253399}" destId="{B9FAA013-908E-4D08-8CCA-EA029080AD5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31E289-A7E5-4B71-B860-9560FD9701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874D363-DAA0-4EFF-88BD-51196CA04875}">
      <dgm:prSet custT="1"/>
      <dgm:spPr>
        <a:solidFill>
          <a:schemeClr val="tx1">
            <a:lumMod val="20000"/>
            <a:lumOff val="80000"/>
          </a:schemeClr>
        </a:solidFill>
        <a:ln>
          <a:solidFill>
            <a:schemeClr val="accent3">
              <a:lumMod val="75000"/>
            </a:schemeClr>
          </a:solidFill>
        </a:ln>
      </dgm:spPr>
      <dgm:t>
        <a:bodyPr/>
        <a:lstStyle/>
        <a:p>
          <a:pPr algn="just"/>
          <a:r>
            <a:rPr lang="it-IT" altLang="it-IT" sz="4000" dirty="0">
              <a:solidFill>
                <a:srgbClr val="000000"/>
              </a:solidFill>
              <a:latin typeface="Raleway" pitchFamily="2" charset="0"/>
            </a:rPr>
            <a:t>provvederà all’individuazione delle azioni su cui focalizzare la priorità di intervento e alla valutazione dei Programmi degli interventi presentati al fine di definire una graduatoria in coerenza con i periodi di aggiornamento del metodo tariffario</a:t>
          </a:r>
        </a:p>
      </dgm:t>
    </dgm:pt>
    <dgm:pt modelId="{10843007-B9B6-4063-811E-BF3B005DB5A6}" type="parTrans" cxnId="{D0115C1D-F71F-4B8C-ADAE-77D7D7FDB65C}">
      <dgm:prSet/>
      <dgm:spPr/>
      <dgm:t>
        <a:bodyPr/>
        <a:lstStyle/>
        <a:p>
          <a:endParaRPr lang="it-IT" sz="4000"/>
        </a:p>
      </dgm:t>
    </dgm:pt>
    <dgm:pt modelId="{FF8492E2-F859-46F3-9694-5393EE7829DD}" type="sibTrans" cxnId="{D0115C1D-F71F-4B8C-ADAE-77D7D7FDB65C}">
      <dgm:prSet/>
      <dgm:spPr/>
      <dgm:t>
        <a:bodyPr/>
        <a:lstStyle/>
        <a:p>
          <a:endParaRPr lang="it-IT" sz="4000"/>
        </a:p>
      </dgm:t>
    </dgm:pt>
    <dgm:pt modelId="{A15D0DCD-2376-4903-A3E4-899ADCF106F4}">
      <dgm:prSet custT="1"/>
      <dgm:spPr>
        <a:solidFill>
          <a:srgbClr val="5E5E5E">
            <a:lumMod val="20000"/>
            <a:lumOff val="80000"/>
          </a:srgbClr>
        </a:solidFill>
        <a:ln w="25400" cap="flat" cmpd="sng" algn="ctr">
          <a:solidFill>
            <a:srgbClr val="61D836">
              <a:lumMod val="75000"/>
            </a:srgbClr>
          </a:solidFill>
          <a:prstDash val="solid"/>
        </a:ln>
        <a:effectLst/>
      </dgm:spPr>
      <dgm:t>
        <a:bodyPr spcFirstLastPara="0" vert="horz" wrap="square" lIns="152400" tIns="152400" rIns="152400" bIns="152400" numCol="1" spcCol="1270" anchor="ctr" anchorCtr="0"/>
        <a:lstStyle/>
        <a:p>
          <a:pPr marL="0" lvl="0" indent="0" algn="just" defTabSz="1778000">
            <a:lnSpc>
              <a:spcPct val="90000"/>
            </a:lnSpc>
            <a:spcBef>
              <a:spcPct val="0"/>
            </a:spcBef>
            <a:spcAft>
              <a:spcPct val="35000"/>
            </a:spcAft>
            <a:buNone/>
          </a:pPr>
          <a:r>
            <a:rPr lang="it-IT" altLang="it-IT" sz="4000" kern="1200" dirty="0">
              <a:solidFill>
                <a:srgbClr val="000000"/>
              </a:solidFill>
              <a:latin typeface="Raleway" pitchFamily="2" charset="0"/>
              <a:ea typeface="Helvetica Neue"/>
              <a:cs typeface="Helvetica Neue"/>
            </a:rPr>
            <a:t>svolgerà una specifica attività di monitoraggio dell’attuazione delle attività previste dal Programmi degli interventi</a:t>
          </a:r>
        </a:p>
      </dgm:t>
    </dgm:pt>
    <dgm:pt modelId="{21660223-54BA-407C-A8CA-42D1E4C9DB30}" type="parTrans" cxnId="{B99D6604-04B1-47FB-B914-7D06759E2D4D}">
      <dgm:prSet/>
      <dgm:spPr/>
      <dgm:t>
        <a:bodyPr/>
        <a:lstStyle/>
        <a:p>
          <a:endParaRPr lang="it-IT" sz="4000"/>
        </a:p>
      </dgm:t>
    </dgm:pt>
    <dgm:pt modelId="{2B3B05B3-9A95-4A08-B0EB-072AF9AB12D1}" type="sibTrans" cxnId="{B99D6604-04B1-47FB-B914-7D06759E2D4D}">
      <dgm:prSet/>
      <dgm:spPr/>
      <dgm:t>
        <a:bodyPr/>
        <a:lstStyle/>
        <a:p>
          <a:endParaRPr lang="it-IT" sz="4000"/>
        </a:p>
      </dgm:t>
    </dgm:pt>
    <dgm:pt modelId="{A52FA52F-79DA-4225-8DA3-62220165DC72}">
      <dgm:prSet custT="1"/>
      <dgm:spPr>
        <a:solidFill>
          <a:srgbClr val="5E5E5E">
            <a:lumMod val="20000"/>
            <a:lumOff val="80000"/>
          </a:srgbClr>
        </a:solidFill>
        <a:ln w="25400" cap="flat" cmpd="sng" algn="ctr">
          <a:solidFill>
            <a:srgbClr val="61D836">
              <a:lumMod val="75000"/>
            </a:srgbClr>
          </a:solidFill>
          <a:prstDash val="solid"/>
        </a:ln>
        <a:effectLst/>
      </dgm:spPr>
      <dgm:t>
        <a:bodyPr spcFirstLastPara="0" vert="horz" wrap="square" lIns="152400" tIns="152400" rIns="152400" bIns="152400" numCol="1" spcCol="1270" anchor="ctr" anchorCtr="0"/>
        <a:lstStyle/>
        <a:p>
          <a:pPr marL="0" lvl="0" indent="0" algn="just" defTabSz="1778000">
            <a:lnSpc>
              <a:spcPct val="90000"/>
            </a:lnSpc>
            <a:spcBef>
              <a:spcPct val="0"/>
            </a:spcBef>
            <a:spcAft>
              <a:spcPct val="35000"/>
            </a:spcAft>
            <a:buNone/>
          </a:pPr>
          <a:r>
            <a:rPr lang="it-IT" altLang="it-IT" sz="4000" kern="1200" dirty="0">
              <a:solidFill>
                <a:srgbClr val="000000"/>
              </a:solidFill>
              <a:latin typeface="Raleway" pitchFamily="2" charset="0"/>
              <a:ea typeface="Helvetica Neue"/>
              <a:cs typeface="Helvetica Neue"/>
            </a:rPr>
            <a:t>verificherà l’ammissibilità degli interventi proposti entro il termine massimo del 31 marzo dell’anno a, comunicando ai soggetti aventi diritto ed ai Gestori del Servizio Idrico le schede approvate con il relativo importo</a:t>
          </a:r>
        </a:p>
      </dgm:t>
    </dgm:pt>
    <dgm:pt modelId="{6D19D89B-106F-4074-9BD8-650F5382230A}" type="parTrans" cxnId="{858AB7D2-E357-4FDC-BFDD-4B219B033114}">
      <dgm:prSet/>
      <dgm:spPr/>
      <dgm:t>
        <a:bodyPr/>
        <a:lstStyle/>
        <a:p>
          <a:endParaRPr lang="it-IT" sz="4000"/>
        </a:p>
      </dgm:t>
    </dgm:pt>
    <dgm:pt modelId="{BF386880-3565-4D54-8B50-049275907539}" type="sibTrans" cxnId="{858AB7D2-E357-4FDC-BFDD-4B219B033114}">
      <dgm:prSet/>
      <dgm:spPr/>
      <dgm:t>
        <a:bodyPr/>
        <a:lstStyle/>
        <a:p>
          <a:endParaRPr lang="it-IT" sz="4000"/>
        </a:p>
      </dgm:t>
    </dgm:pt>
    <dgm:pt modelId="{15B67A07-12E6-4DDB-B4BF-7D43922A7106}" type="pres">
      <dgm:prSet presAssocID="{4031E289-A7E5-4B71-B860-9560FD97016B}" presName="linear" presStyleCnt="0">
        <dgm:presLayoutVars>
          <dgm:animLvl val="lvl"/>
          <dgm:resizeHandles val="exact"/>
        </dgm:presLayoutVars>
      </dgm:prSet>
      <dgm:spPr/>
    </dgm:pt>
    <dgm:pt modelId="{949365A2-2D91-43DA-A426-B71EE9BC38E7}" type="pres">
      <dgm:prSet presAssocID="{5874D363-DAA0-4EFF-88BD-51196CA04875}" presName="parentText" presStyleLbl="node1" presStyleIdx="0" presStyleCnt="3" custLinFactY="-12680" custLinFactNeighborX="-88" custLinFactNeighborY="-100000">
        <dgm:presLayoutVars>
          <dgm:chMax val="0"/>
          <dgm:bulletEnabled val="1"/>
        </dgm:presLayoutVars>
      </dgm:prSet>
      <dgm:spPr/>
    </dgm:pt>
    <dgm:pt modelId="{472313BE-6000-48BC-9480-96B6BDFAAB14}" type="pres">
      <dgm:prSet presAssocID="{FF8492E2-F859-46F3-9694-5393EE7829DD}" presName="spacer" presStyleCnt="0"/>
      <dgm:spPr/>
    </dgm:pt>
    <dgm:pt modelId="{FE5CE9C9-D630-491A-88A0-58400BAB32DA}" type="pres">
      <dgm:prSet presAssocID="{A15D0DCD-2376-4903-A3E4-899ADCF106F4}" presName="parentText" presStyleLbl="node1" presStyleIdx="1" presStyleCnt="3" custLinFactNeighborX="-88" custLinFactNeighborY="-71833">
        <dgm:presLayoutVars>
          <dgm:chMax val="0"/>
          <dgm:bulletEnabled val="1"/>
        </dgm:presLayoutVars>
      </dgm:prSet>
      <dgm:spPr>
        <a:xfrm>
          <a:off x="0" y="3360303"/>
          <a:ext cx="22811648" cy="2129400"/>
        </a:xfrm>
        <a:prstGeom prst="roundRect">
          <a:avLst/>
        </a:prstGeom>
      </dgm:spPr>
    </dgm:pt>
    <dgm:pt modelId="{2CC9F4A3-3C2F-46BD-9C41-2C7DFA932075}" type="pres">
      <dgm:prSet presAssocID="{2B3B05B3-9A95-4A08-B0EB-072AF9AB12D1}" presName="spacer" presStyleCnt="0"/>
      <dgm:spPr/>
    </dgm:pt>
    <dgm:pt modelId="{304C51EC-B19B-4984-A8A8-9B593B7A96C1}" type="pres">
      <dgm:prSet presAssocID="{A52FA52F-79DA-4225-8DA3-62220165DC72}" presName="parentText" presStyleLbl="node1" presStyleIdx="2" presStyleCnt="3" custLinFactY="5102" custLinFactNeighborY="100000">
        <dgm:presLayoutVars>
          <dgm:chMax val="0"/>
          <dgm:bulletEnabled val="1"/>
        </dgm:presLayoutVars>
      </dgm:prSet>
      <dgm:spPr>
        <a:xfrm>
          <a:off x="0" y="6107216"/>
          <a:ext cx="22811648" cy="2129400"/>
        </a:xfrm>
        <a:prstGeom prst="roundRect">
          <a:avLst/>
        </a:prstGeom>
      </dgm:spPr>
    </dgm:pt>
  </dgm:ptLst>
  <dgm:cxnLst>
    <dgm:cxn modelId="{B99D6604-04B1-47FB-B914-7D06759E2D4D}" srcId="{4031E289-A7E5-4B71-B860-9560FD97016B}" destId="{A15D0DCD-2376-4903-A3E4-899ADCF106F4}" srcOrd="1" destOrd="0" parTransId="{21660223-54BA-407C-A8CA-42D1E4C9DB30}" sibTransId="{2B3B05B3-9A95-4A08-B0EB-072AF9AB12D1}"/>
    <dgm:cxn modelId="{D0115C1D-F71F-4B8C-ADAE-77D7D7FDB65C}" srcId="{4031E289-A7E5-4B71-B860-9560FD97016B}" destId="{5874D363-DAA0-4EFF-88BD-51196CA04875}" srcOrd="0" destOrd="0" parTransId="{10843007-B9B6-4063-811E-BF3B005DB5A6}" sibTransId="{FF8492E2-F859-46F3-9694-5393EE7829DD}"/>
    <dgm:cxn modelId="{1D466A4B-9AA2-4E11-9C36-0DEBCDBE7CAF}" type="presOf" srcId="{A52FA52F-79DA-4225-8DA3-62220165DC72}" destId="{304C51EC-B19B-4984-A8A8-9B593B7A96C1}" srcOrd="0" destOrd="0" presId="urn:microsoft.com/office/officeart/2005/8/layout/vList2"/>
    <dgm:cxn modelId="{3F7AE153-65C4-4EB5-931B-32701B692EB0}" type="presOf" srcId="{A15D0DCD-2376-4903-A3E4-899ADCF106F4}" destId="{FE5CE9C9-D630-491A-88A0-58400BAB32DA}" srcOrd="0" destOrd="0" presId="urn:microsoft.com/office/officeart/2005/8/layout/vList2"/>
    <dgm:cxn modelId="{55F48D8D-0EE7-431C-9AF6-BB518F326799}" type="presOf" srcId="{5874D363-DAA0-4EFF-88BD-51196CA04875}" destId="{949365A2-2D91-43DA-A426-B71EE9BC38E7}" srcOrd="0" destOrd="0" presId="urn:microsoft.com/office/officeart/2005/8/layout/vList2"/>
    <dgm:cxn modelId="{858AB7D2-E357-4FDC-BFDD-4B219B033114}" srcId="{4031E289-A7E5-4B71-B860-9560FD97016B}" destId="{A52FA52F-79DA-4225-8DA3-62220165DC72}" srcOrd="2" destOrd="0" parTransId="{6D19D89B-106F-4074-9BD8-650F5382230A}" sibTransId="{BF386880-3565-4D54-8B50-049275907539}"/>
    <dgm:cxn modelId="{1BE3BAF3-C038-4232-8A73-939C09B6DB9C}" type="presOf" srcId="{4031E289-A7E5-4B71-B860-9560FD97016B}" destId="{15B67A07-12E6-4DDB-B4BF-7D43922A7106}" srcOrd="0" destOrd="0" presId="urn:microsoft.com/office/officeart/2005/8/layout/vList2"/>
    <dgm:cxn modelId="{420E5C04-463B-4DB5-809C-E48295BF13F0}" type="presParOf" srcId="{15B67A07-12E6-4DDB-B4BF-7D43922A7106}" destId="{949365A2-2D91-43DA-A426-B71EE9BC38E7}" srcOrd="0" destOrd="0" presId="urn:microsoft.com/office/officeart/2005/8/layout/vList2"/>
    <dgm:cxn modelId="{C2155A27-3598-4FF3-BC21-8BE9DE125786}" type="presParOf" srcId="{15B67A07-12E6-4DDB-B4BF-7D43922A7106}" destId="{472313BE-6000-48BC-9480-96B6BDFAAB14}" srcOrd="1" destOrd="0" presId="urn:microsoft.com/office/officeart/2005/8/layout/vList2"/>
    <dgm:cxn modelId="{D7A4EC5F-DD5F-4703-AC07-E9FDC470C8F3}" type="presParOf" srcId="{15B67A07-12E6-4DDB-B4BF-7D43922A7106}" destId="{FE5CE9C9-D630-491A-88A0-58400BAB32DA}" srcOrd="2" destOrd="0" presId="urn:microsoft.com/office/officeart/2005/8/layout/vList2"/>
    <dgm:cxn modelId="{9E34CFB0-1CA8-4C14-A84A-F5B000A0DD1E}" type="presParOf" srcId="{15B67A07-12E6-4DDB-B4BF-7D43922A7106}" destId="{2CC9F4A3-3C2F-46BD-9C41-2C7DFA932075}" srcOrd="3" destOrd="0" presId="urn:microsoft.com/office/officeart/2005/8/layout/vList2"/>
    <dgm:cxn modelId="{07BFF119-F463-42EC-8568-86221922C323}" type="presParOf" srcId="{15B67A07-12E6-4DDB-B4BF-7D43922A7106}" destId="{304C51EC-B19B-4984-A8A8-9B593B7A96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D16DB-0FAE-4F5F-B3D9-90816860DD86}">
      <dsp:nvSpPr>
        <dsp:cNvPr id="0" name=""/>
        <dsp:cNvSpPr/>
      </dsp:nvSpPr>
      <dsp:spPr>
        <a:xfrm>
          <a:off x="-9047968" y="-1381478"/>
          <a:ext cx="10763410" cy="10763410"/>
        </a:xfrm>
        <a:prstGeom prst="blockArc">
          <a:avLst>
            <a:gd name="adj1" fmla="val 18900000"/>
            <a:gd name="adj2" fmla="val 2700000"/>
            <a:gd name="adj3" fmla="val 201"/>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07C478-1369-4F13-BABA-1984DE34F110}">
      <dsp:nvSpPr>
        <dsp:cNvPr id="0" name=""/>
        <dsp:cNvSpPr/>
      </dsp:nvSpPr>
      <dsp:spPr>
        <a:xfrm>
          <a:off x="748290" y="499868"/>
          <a:ext cx="21530275" cy="1000376"/>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94049" tIns="96520" rIns="96520" bIns="96520" numCol="1" spcCol="1270" anchor="ctr" anchorCtr="0">
          <a:noAutofit/>
        </a:bodyPr>
        <a:lstStyle/>
        <a:p>
          <a:pPr marL="0" lvl="0" indent="0" algn="l" defTabSz="1689100">
            <a:lnSpc>
              <a:spcPct val="90000"/>
            </a:lnSpc>
            <a:spcBef>
              <a:spcPct val="0"/>
            </a:spcBef>
            <a:spcAft>
              <a:spcPct val="35000"/>
            </a:spcAft>
            <a:buNone/>
          </a:pPr>
          <a:r>
            <a:rPr lang="it-IT" altLang="it-IT" sz="3800" kern="1200" baseline="0" dirty="0">
              <a:solidFill>
                <a:srgbClr val="000000"/>
              </a:solidFill>
              <a:latin typeface="Raleway" pitchFamily="2" charset="0"/>
            </a:rPr>
            <a:t>possibili soggetti attuatori, distinti sulla base delle tipologie di interventi e ciascuno con riferimento ai propri ambiti di competenza</a:t>
          </a:r>
          <a:endParaRPr lang="it-IT" sz="3800" kern="1200" baseline="0" dirty="0">
            <a:solidFill>
              <a:srgbClr val="000000"/>
            </a:solidFill>
          </a:endParaRPr>
        </a:p>
      </dsp:txBody>
      <dsp:txXfrm>
        <a:off x="748290" y="499868"/>
        <a:ext cx="21530275" cy="1000376"/>
      </dsp:txXfrm>
    </dsp:sp>
    <dsp:sp modelId="{3C1FD73B-1180-4C2F-8382-E2FED71EB9E3}">
      <dsp:nvSpPr>
        <dsp:cNvPr id="0" name=""/>
        <dsp:cNvSpPr/>
      </dsp:nvSpPr>
      <dsp:spPr>
        <a:xfrm>
          <a:off x="123054" y="374821"/>
          <a:ext cx="1250470" cy="1250470"/>
        </a:xfrm>
        <a:prstGeom prst="ellipse">
          <a:avLst/>
        </a:prstGeom>
        <a:solidFill>
          <a:srgbClr val="EDEDED"/>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39BA1F5-2B4E-482B-B10B-0AAA1893C4BF}">
      <dsp:nvSpPr>
        <dsp:cNvPr id="0" name=""/>
        <dsp:cNvSpPr/>
      </dsp:nvSpPr>
      <dsp:spPr>
        <a:xfrm>
          <a:off x="1465131" y="1999953"/>
          <a:ext cx="20813435" cy="1000376"/>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94049" tIns="96520" rIns="96520" bIns="96520" numCol="1" spcCol="1270" anchor="ctr" anchorCtr="0">
          <a:noAutofit/>
        </a:bodyPr>
        <a:lstStyle/>
        <a:p>
          <a:pPr marL="0" lvl="0" indent="0" algn="l" defTabSz="1689100">
            <a:lnSpc>
              <a:spcPct val="90000"/>
            </a:lnSpc>
            <a:spcBef>
              <a:spcPct val="0"/>
            </a:spcBef>
            <a:spcAft>
              <a:spcPct val="35000"/>
            </a:spcAft>
            <a:buNone/>
          </a:pPr>
          <a:r>
            <a:rPr lang="it-IT" altLang="it-IT" sz="3800" kern="1200" baseline="0" dirty="0">
              <a:solidFill>
                <a:srgbClr val="000000"/>
              </a:solidFill>
              <a:latin typeface="Raleway" pitchFamily="2" charset="0"/>
            </a:rPr>
            <a:t>tipologie di interventi che sviluppano servizi ecosistemici tenendo conto degli orientamenti forniti da ARERA</a:t>
          </a:r>
        </a:p>
      </dsp:txBody>
      <dsp:txXfrm>
        <a:off x="1465131" y="1999953"/>
        <a:ext cx="20813435" cy="1000376"/>
      </dsp:txXfrm>
    </dsp:sp>
    <dsp:sp modelId="{24B647D8-0A4C-43B8-AEDF-D8038EE05B54}">
      <dsp:nvSpPr>
        <dsp:cNvPr id="0" name=""/>
        <dsp:cNvSpPr/>
      </dsp:nvSpPr>
      <dsp:spPr>
        <a:xfrm>
          <a:off x="839895" y="1874906"/>
          <a:ext cx="1250470" cy="1250470"/>
        </a:xfrm>
        <a:prstGeom prst="ellipse">
          <a:avLst/>
        </a:prstGeom>
        <a:solidFill>
          <a:srgbClr val="EDEDED"/>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F423F10-FAEB-4394-9AE4-781432599700}">
      <dsp:nvSpPr>
        <dsp:cNvPr id="0" name=""/>
        <dsp:cNvSpPr/>
      </dsp:nvSpPr>
      <dsp:spPr>
        <a:xfrm>
          <a:off x="1685143" y="3500038"/>
          <a:ext cx="20593422" cy="1000376"/>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94049" tIns="96520" rIns="96520" bIns="96520" numCol="1" spcCol="1270" anchor="ctr" anchorCtr="0">
          <a:noAutofit/>
        </a:bodyPr>
        <a:lstStyle/>
        <a:p>
          <a:pPr marL="0" lvl="0" indent="0" algn="l" defTabSz="1689100">
            <a:lnSpc>
              <a:spcPct val="90000"/>
            </a:lnSpc>
            <a:spcBef>
              <a:spcPct val="0"/>
            </a:spcBef>
            <a:spcAft>
              <a:spcPct val="35000"/>
            </a:spcAft>
            <a:buNone/>
          </a:pPr>
          <a:r>
            <a:rPr lang="it-IT" altLang="it-IT" sz="3800" kern="1200" baseline="0" dirty="0">
              <a:solidFill>
                <a:srgbClr val="000000"/>
              </a:solidFill>
              <a:latin typeface="Raleway" pitchFamily="2" charset="0"/>
            </a:rPr>
            <a:t>limiti annui di spesa per il finanziamento degli interventi al fine di garantire la piena sostenibilità tariffaria</a:t>
          </a:r>
        </a:p>
      </dsp:txBody>
      <dsp:txXfrm>
        <a:off x="1685143" y="3500038"/>
        <a:ext cx="20593422" cy="1000376"/>
      </dsp:txXfrm>
    </dsp:sp>
    <dsp:sp modelId="{A5AB573B-FDB0-49E1-AAC7-365A3C972480}">
      <dsp:nvSpPr>
        <dsp:cNvPr id="0" name=""/>
        <dsp:cNvSpPr/>
      </dsp:nvSpPr>
      <dsp:spPr>
        <a:xfrm>
          <a:off x="1059908" y="3374991"/>
          <a:ext cx="1250470" cy="1250470"/>
        </a:xfrm>
        <a:prstGeom prst="ellipse">
          <a:avLst/>
        </a:prstGeom>
        <a:solidFill>
          <a:srgbClr val="EDEDED"/>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5F462D6-29B4-4000-BBAA-03528AF8DDF0}">
      <dsp:nvSpPr>
        <dsp:cNvPr id="0" name=""/>
        <dsp:cNvSpPr/>
      </dsp:nvSpPr>
      <dsp:spPr>
        <a:xfrm>
          <a:off x="1465131" y="4315345"/>
          <a:ext cx="20813435" cy="2369932"/>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94049" tIns="96520" rIns="96520" bIns="96520" numCol="1" spcCol="1270" anchor="ctr" anchorCtr="0">
          <a:noAutofit/>
        </a:bodyPr>
        <a:lstStyle/>
        <a:p>
          <a:pPr marL="0" lvl="0" indent="0" algn="l" defTabSz="1689100">
            <a:lnSpc>
              <a:spcPct val="90000"/>
            </a:lnSpc>
            <a:spcBef>
              <a:spcPct val="0"/>
            </a:spcBef>
            <a:spcAft>
              <a:spcPct val="35000"/>
            </a:spcAft>
            <a:buNone/>
          </a:pPr>
          <a:r>
            <a:rPr lang="it-IT" altLang="it-IT" sz="3800" kern="1200" baseline="0" dirty="0">
              <a:solidFill>
                <a:srgbClr val="000000"/>
              </a:solidFill>
              <a:latin typeface="Raleway" pitchFamily="2" charset="0"/>
            </a:rPr>
            <a:t>obblighi in materia di fornitura delle informazioni nonché attività di controllo e revisione da realizzare in capo ai soggetti destinatari dei finanziamenti in ottica di piena trasparenza</a:t>
          </a:r>
        </a:p>
      </dsp:txBody>
      <dsp:txXfrm>
        <a:off x="1465131" y="4315345"/>
        <a:ext cx="20813435" cy="2369932"/>
      </dsp:txXfrm>
    </dsp:sp>
    <dsp:sp modelId="{C832D304-EECA-4C14-A1C1-06EBD2BDCC82}">
      <dsp:nvSpPr>
        <dsp:cNvPr id="0" name=""/>
        <dsp:cNvSpPr/>
      </dsp:nvSpPr>
      <dsp:spPr>
        <a:xfrm>
          <a:off x="839895" y="4875076"/>
          <a:ext cx="1250470" cy="1250470"/>
        </a:xfrm>
        <a:prstGeom prst="ellipse">
          <a:avLst/>
        </a:prstGeom>
        <a:solidFill>
          <a:srgbClr val="EDEDED"/>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4B90D94-7C56-4B30-88DD-F1C0EC0F20A5}">
      <dsp:nvSpPr>
        <dsp:cNvPr id="0" name=""/>
        <dsp:cNvSpPr/>
      </dsp:nvSpPr>
      <dsp:spPr>
        <a:xfrm>
          <a:off x="748290" y="6500208"/>
          <a:ext cx="21530275" cy="1000376"/>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94049" tIns="96520" rIns="96520" bIns="96520" numCol="1" spcCol="1270" anchor="ctr" anchorCtr="0">
          <a:noAutofit/>
        </a:bodyPr>
        <a:lstStyle/>
        <a:p>
          <a:pPr marL="0" lvl="0" indent="0" algn="l" defTabSz="1689100">
            <a:lnSpc>
              <a:spcPct val="90000"/>
            </a:lnSpc>
            <a:spcBef>
              <a:spcPct val="0"/>
            </a:spcBef>
            <a:spcAft>
              <a:spcPct val="35000"/>
            </a:spcAft>
            <a:buNone/>
          </a:pPr>
          <a:r>
            <a:rPr lang="it-IT" altLang="it-IT" sz="3800" kern="1200" baseline="0" dirty="0">
              <a:solidFill>
                <a:srgbClr val="000000"/>
              </a:solidFill>
              <a:latin typeface="Raleway" pitchFamily="2" charset="0"/>
            </a:rPr>
            <a:t>specifiche modalità e tempistiche di presentazione, di attuazione e di rendicontazione degli interventi</a:t>
          </a:r>
        </a:p>
      </dsp:txBody>
      <dsp:txXfrm>
        <a:off x="748290" y="6500208"/>
        <a:ext cx="21530275" cy="1000376"/>
      </dsp:txXfrm>
    </dsp:sp>
    <dsp:sp modelId="{23AFAF18-03E9-428A-8773-6C736B8243FE}">
      <dsp:nvSpPr>
        <dsp:cNvPr id="0" name=""/>
        <dsp:cNvSpPr/>
      </dsp:nvSpPr>
      <dsp:spPr>
        <a:xfrm>
          <a:off x="123054" y="6375161"/>
          <a:ext cx="1250470" cy="1250470"/>
        </a:xfrm>
        <a:prstGeom prst="ellipse">
          <a:avLst/>
        </a:prstGeom>
        <a:solidFill>
          <a:srgbClr val="EDEDED"/>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0CE0C-8CA7-40C0-90E5-D6A659880DB5}">
      <dsp:nvSpPr>
        <dsp:cNvPr id="0" name=""/>
        <dsp:cNvSpPr/>
      </dsp:nvSpPr>
      <dsp:spPr>
        <a:xfrm>
          <a:off x="4466" y="1102652"/>
          <a:ext cx="9525013" cy="3220406"/>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dirty="0">
              <a:solidFill>
                <a:srgbClr val="000000"/>
              </a:solidFill>
              <a:latin typeface="Raleway"/>
            </a:rPr>
            <a:t>L’incidenza annua di tali oneri sul totale dei costi comporterà un aumento del VRG pro capite medio (VRGPM).</a:t>
          </a:r>
        </a:p>
      </dsp:txBody>
      <dsp:txXfrm>
        <a:off x="98788" y="1196974"/>
        <a:ext cx="9336369" cy="3031762"/>
      </dsp:txXfrm>
    </dsp:sp>
    <dsp:sp modelId="{7F181F11-3A30-4EC0-854D-8751B08063EE}">
      <dsp:nvSpPr>
        <dsp:cNvPr id="0" name=""/>
        <dsp:cNvSpPr/>
      </dsp:nvSpPr>
      <dsp:spPr>
        <a:xfrm>
          <a:off x="10777819" y="2210851"/>
          <a:ext cx="1427626" cy="1004007"/>
        </a:xfrm>
        <a:prstGeom prst="rightArrow">
          <a:avLst>
            <a:gd name="adj1" fmla="val 60000"/>
            <a:gd name="adj2" fmla="val 50000"/>
          </a:avLst>
        </a:prstGeom>
        <a:solidFill>
          <a:schemeClr val="bg2"/>
        </a:solidFill>
        <a:ln>
          <a:solidFill>
            <a:schemeClr val="tx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it-IT" sz="4500" kern="1200"/>
        </a:p>
      </dsp:txBody>
      <dsp:txXfrm>
        <a:off x="10777819" y="2411652"/>
        <a:ext cx="1126424" cy="602405"/>
      </dsp:txXfrm>
    </dsp:sp>
    <dsp:sp modelId="{D82FB43A-E083-4C9B-BF35-501A28B6053D}">
      <dsp:nvSpPr>
        <dsp:cNvPr id="0" name=""/>
        <dsp:cNvSpPr/>
      </dsp:nvSpPr>
      <dsp:spPr>
        <a:xfrm>
          <a:off x="13339485" y="966691"/>
          <a:ext cx="9525013" cy="3492327"/>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dirty="0">
              <a:solidFill>
                <a:srgbClr val="000000"/>
              </a:solidFill>
              <a:latin typeface="Raleway"/>
            </a:rPr>
            <a:t>Tale incremento costituirà il fondo per il finanziamento degli interventi ammissibili.</a:t>
          </a:r>
          <a:endParaRPr lang="it-IT" sz="3800" kern="1200" dirty="0"/>
        </a:p>
      </dsp:txBody>
      <dsp:txXfrm>
        <a:off x="13441772" y="1068978"/>
        <a:ext cx="9320439" cy="3287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5863E-FACC-4B6B-A79F-3EC062F373B2}">
      <dsp:nvSpPr>
        <dsp:cNvPr id="0" name=""/>
        <dsp:cNvSpPr/>
      </dsp:nvSpPr>
      <dsp:spPr>
        <a:xfrm>
          <a:off x="0" y="870794"/>
          <a:ext cx="22949645" cy="1386000"/>
        </a:xfrm>
        <a:prstGeom prst="rect">
          <a:avLst/>
        </a:prstGeom>
        <a:solidFill>
          <a:schemeClr val="lt1">
            <a:alpha val="90000"/>
            <a:hueOff val="0"/>
            <a:satOff val="0"/>
            <a:lumOff val="0"/>
            <a:alphaOff val="0"/>
          </a:schemeClr>
        </a:solidFill>
        <a:ln w="25400"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dsp:style>
    </dsp:sp>
    <dsp:sp modelId="{CA46536A-DF3F-4FE1-930B-D8CCD989AED6}">
      <dsp:nvSpPr>
        <dsp:cNvPr id="0" name=""/>
        <dsp:cNvSpPr/>
      </dsp:nvSpPr>
      <dsp:spPr>
        <a:xfrm>
          <a:off x="1147482" y="58994"/>
          <a:ext cx="21257039" cy="1623600"/>
        </a:xfrm>
        <a:prstGeom prst="roundRect">
          <a:avLst/>
        </a:prstGeom>
        <a:solidFill>
          <a:srgbClr val="EDEDED"/>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209" tIns="0" rIns="607209" bIns="0" numCol="1" spcCol="1270" anchor="ctr" anchorCtr="0">
          <a:noAutofit/>
        </a:bodyPr>
        <a:lstStyle/>
        <a:p>
          <a:pPr marL="0" lvl="0" indent="0" algn="just" defTabSz="1778000">
            <a:lnSpc>
              <a:spcPct val="90000"/>
            </a:lnSpc>
            <a:spcBef>
              <a:spcPct val="0"/>
            </a:spcBef>
            <a:spcAft>
              <a:spcPct val="35000"/>
            </a:spcAft>
            <a:buNone/>
          </a:pPr>
          <a:r>
            <a:rPr lang="it-IT" sz="4000" b="1" kern="1200" dirty="0">
              <a:solidFill>
                <a:srgbClr val="000000"/>
              </a:solidFill>
              <a:latin typeface="Raleway"/>
            </a:rPr>
            <a:t>1. </a:t>
          </a:r>
          <a:r>
            <a:rPr lang="it-IT" sz="4000" kern="1200" dirty="0">
              <a:solidFill>
                <a:srgbClr val="000000"/>
              </a:solidFill>
              <a:latin typeface="Raleway"/>
            </a:rPr>
            <a:t>Contenimento dell’inquinamento di origine diffusa nelle aree di salvaguardia sottese ai prelievi ad uso acquedottistico individuate ai sensi dell’art. 94 del D.lgs. 152/06.</a:t>
          </a:r>
          <a:endParaRPr lang="it-IT" sz="4000" kern="1200" dirty="0">
            <a:solidFill>
              <a:srgbClr val="000000"/>
            </a:solidFill>
            <a:latin typeface="Calibri"/>
            <a:ea typeface="Calibri"/>
            <a:cs typeface="Calibri"/>
          </a:endParaRPr>
        </a:p>
      </dsp:txBody>
      <dsp:txXfrm>
        <a:off x="1226740" y="138252"/>
        <a:ext cx="21098523" cy="1465084"/>
      </dsp:txXfrm>
    </dsp:sp>
    <dsp:sp modelId="{ADD2DCD0-48AD-4BDA-813F-217B640C1322}">
      <dsp:nvSpPr>
        <dsp:cNvPr id="0" name=""/>
        <dsp:cNvSpPr/>
      </dsp:nvSpPr>
      <dsp:spPr>
        <a:xfrm>
          <a:off x="0" y="3365594"/>
          <a:ext cx="22949645" cy="1386000"/>
        </a:xfrm>
        <a:prstGeom prst="rect">
          <a:avLst/>
        </a:prstGeom>
        <a:solidFill>
          <a:srgbClr val="FFFFFF">
            <a:alpha val="90000"/>
            <a:hueOff val="0"/>
            <a:satOff val="0"/>
            <a:lumOff val="0"/>
            <a:alphaOff val="0"/>
          </a:srgbClr>
        </a:solidFill>
        <a:ln w="25400" cap="flat" cmpd="sng" algn="ctr">
          <a:solidFill>
            <a:srgbClr val="D5D5D5">
              <a:lumMod val="90000"/>
            </a:srgbClr>
          </a:solidFill>
          <a:prstDash val="solid"/>
        </a:ln>
        <a:effectLst/>
      </dsp:spPr>
      <dsp:style>
        <a:lnRef idx="2">
          <a:scrgbClr r="0" g="0" b="0"/>
        </a:lnRef>
        <a:fillRef idx="1">
          <a:scrgbClr r="0" g="0" b="0"/>
        </a:fillRef>
        <a:effectRef idx="0">
          <a:scrgbClr r="0" g="0" b="0"/>
        </a:effectRef>
        <a:fontRef idx="minor"/>
      </dsp:style>
    </dsp:sp>
    <dsp:sp modelId="{5FF4859E-8319-4C74-8B97-BFD482B4EA67}">
      <dsp:nvSpPr>
        <dsp:cNvPr id="0" name=""/>
        <dsp:cNvSpPr/>
      </dsp:nvSpPr>
      <dsp:spPr>
        <a:xfrm>
          <a:off x="1147482" y="2553794"/>
          <a:ext cx="21276638" cy="1623600"/>
        </a:xfrm>
        <a:prstGeom prst="roundRect">
          <a:avLst/>
        </a:prstGeom>
        <a:solidFill>
          <a:srgbClr val="EDEDED"/>
        </a:solidFill>
        <a:ln w="25400" cap="flat" cmpd="sng" algn="ctr">
          <a:solidFill>
            <a:srgbClr val="61D836">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209" tIns="0" rIns="607209" bIns="0" numCol="1" spcCol="1270" anchor="ctr" anchorCtr="0">
          <a:noAutofit/>
        </a:bodyPr>
        <a:lstStyle/>
        <a:p>
          <a:pPr marL="0" lvl="0" indent="0" algn="just" defTabSz="1778000">
            <a:lnSpc>
              <a:spcPct val="90000"/>
            </a:lnSpc>
            <a:spcBef>
              <a:spcPct val="0"/>
            </a:spcBef>
            <a:spcAft>
              <a:spcPct val="35000"/>
            </a:spcAft>
            <a:buNone/>
          </a:pPr>
          <a:r>
            <a:rPr lang="it-IT" sz="4000" b="1" kern="1200" dirty="0">
              <a:solidFill>
                <a:srgbClr val="000000"/>
              </a:solidFill>
              <a:latin typeface="Raleway"/>
            </a:rPr>
            <a:t>2. </a:t>
          </a:r>
          <a:r>
            <a:rPr lang="it-IT" sz="4000" kern="1200" dirty="0">
              <a:solidFill>
                <a:srgbClr val="000000"/>
              </a:solidFill>
              <a:latin typeface="Raleway"/>
            </a:rPr>
            <a:t>Miglioramento dell’infiltrazione profonda, al contenimento della veicolazione di inquinanti e alla limitazione degli apporti di acque meteoriche verso le reti fognarie in ambito urbano.</a:t>
          </a:r>
          <a:endParaRPr lang="it-IT" sz="4000" kern="1200" dirty="0">
            <a:solidFill>
              <a:srgbClr val="000000"/>
            </a:solidFill>
            <a:latin typeface="Calibri"/>
            <a:ea typeface="Calibri"/>
            <a:cs typeface="Calibri"/>
          </a:endParaRPr>
        </a:p>
      </dsp:txBody>
      <dsp:txXfrm>
        <a:off x="1226740" y="2633052"/>
        <a:ext cx="21118122" cy="1465084"/>
      </dsp:txXfrm>
    </dsp:sp>
    <dsp:sp modelId="{4007567F-D77C-472A-98F6-26FA596780C5}">
      <dsp:nvSpPr>
        <dsp:cNvPr id="0" name=""/>
        <dsp:cNvSpPr/>
      </dsp:nvSpPr>
      <dsp:spPr>
        <a:xfrm>
          <a:off x="0" y="5860394"/>
          <a:ext cx="22949645" cy="1386000"/>
        </a:xfrm>
        <a:prstGeom prst="rect">
          <a:avLst/>
        </a:prstGeom>
        <a:solidFill>
          <a:srgbClr val="FFFFFF">
            <a:alpha val="90000"/>
            <a:hueOff val="0"/>
            <a:satOff val="0"/>
            <a:lumOff val="0"/>
            <a:alphaOff val="0"/>
          </a:srgbClr>
        </a:solidFill>
        <a:ln w="25400" cap="flat" cmpd="sng" algn="ctr">
          <a:solidFill>
            <a:srgbClr val="D5D5D5">
              <a:lumMod val="90000"/>
            </a:srgbClr>
          </a:solidFill>
          <a:prstDash val="solid"/>
        </a:ln>
        <a:effectLst/>
      </dsp:spPr>
      <dsp:style>
        <a:lnRef idx="2">
          <a:scrgbClr r="0" g="0" b="0"/>
        </a:lnRef>
        <a:fillRef idx="1">
          <a:scrgbClr r="0" g="0" b="0"/>
        </a:fillRef>
        <a:effectRef idx="0">
          <a:scrgbClr r="0" g="0" b="0"/>
        </a:effectRef>
        <a:fontRef idx="minor"/>
      </dsp:style>
    </dsp:sp>
    <dsp:sp modelId="{CE3C4000-A9CA-48F5-8570-23A5A376FF3B}">
      <dsp:nvSpPr>
        <dsp:cNvPr id="0" name=""/>
        <dsp:cNvSpPr/>
      </dsp:nvSpPr>
      <dsp:spPr>
        <a:xfrm>
          <a:off x="1147482" y="5048594"/>
          <a:ext cx="21224589" cy="1623600"/>
        </a:xfrm>
        <a:prstGeom prst="roundRect">
          <a:avLst/>
        </a:prstGeom>
        <a:solidFill>
          <a:srgbClr val="EDEDED"/>
        </a:solidFill>
        <a:ln w="25400" cap="flat" cmpd="sng" algn="ctr">
          <a:solidFill>
            <a:srgbClr val="61D836">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209" tIns="0" rIns="607209" bIns="0" numCol="1" spcCol="1270" anchor="ctr" anchorCtr="0">
          <a:noAutofit/>
        </a:bodyPr>
        <a:lstStyle/>
        <a:p>
          <a:pPr marL="0" lvl="0" indent="0" algn="just" defTabSz="1778000">
            <a:lnSpc>
              <a:spcPct val="90000"/>
            </a:lnSpc>
            <a:spcBef>
              <a:spcPct val="0"/>
            </a:spcBef>
            <a:spcAft>
              <a:spcPct val="35000"/>
            </a:spcAft>
            <a:buNone/>
          </a:pPr>
          <a:r>
            <a:rPr lang="it-IT" sz="4000" b="1" kern="1200" dirty="0">
              <a:solidFill>
                <a:srgbClr val="000000"/>
              </a:solidFill>
              <a:latin typeface="Raleway"/>
            </a:rPr>
            <a:t>3. </a:t>
          </a:r>
          <a:r>
            <a:rPr lang="it-IT" sz="4000" kern="1200" dirty="0">
              <a:solidFill>
                <a:srgbClr val="000000"/>
              </a:solidFill>
              <a:latin typeface="Raleway"/>
            </a:rPr>
            <a:t>Miglioramento </a:t>
          </a:r>
          <a:r>
            <a:rPr lang="it-IT" sz="4000" kern="1200" dirty="0">
              <a:solidFill>
                <a:srgbClr val="000000"/>
              </a:solidFill>
              <a:latin typeface="Raleway"/>
              <a:ea typeface="Helvetica Neue"/>
              <a:cs typeface="Helvetica Neue"/>
            </a:rPr>
            <a:t>dell’abbattimento</a:t>
          </a:r>
          <a:r>
            <a:rPr lang="it-IT" sz="4000" kern="1200" dirty="0">
              <a:solidFill>
                <a:srgbClr val="000000"/>
              </a:solidFill>
              <a:latin typeface="Raleway"/>
            </a:rPr>
            <a:t> dei carichi inquinanti presso gli impianti di trattamento delle acque reflue urbane anche ai fini del riutilizzo ad uso irriguo delle acque reflue depurate.</a:t>
          </a:r>
          <a:endParaRPr lang="it-IT" sz="4000" kern="1200" dirty="0">
            <a:solidFill>
              <a:srgbClr val="000000"/>
            </a:solidFill>
            <a:latin typeface="Calibri"/>
            <a:ea typeface="Calibri"/>
            <a:cs typeface="Calibri"/>
          </a:endParaRPr>
        </a:p>
      </dsp:txBody>
      <dsp:txXfrm>
        <a:off x="1226740" y="5127852"/>
        <a:ext cx="21066073" cy="1465084"/>
      </dsp:txXfrm>
    </dsp:sp>
    <dsp:sp modelId="{B9FAA013-908E-4D08-8CCA-EA029080AD58}">
      <dsp:nvSpPr>
        <dsp:cNvPr id="0" name=""/>
        <dsp:cNvSpPr/>
      </dsp:nvSpPr>
      <dsp:spPr>
        <a:xfrm>
          <a:off x="0" y="8355194"/>
          <a:ext cx="22949645" cy="1386000"/>
        </a:xfrm>
        <a:prstGeom prst="rect">
          <a:avLst/>
        </a:prstGeom>
        <a:solidFill>
          <a:srgbClr val="FFFFFF">
            <a:alpha val="90000"/>
            <a:hueOff val="0"/>
            <a:satOff val="0"/>
            <a:lumOff val="0"/>
            <a:alphaOff val="0"/>
          </a:srgbClr>
        </a:solidFill>
        <a:ln w="25400" cap="flat" cmpd="sng" algn="ctr">
          <a:solidFill>
            <a:srgbClr val="D5D5D5">
              <a:lumMod val="90000"/>
            </a:srgbClr>
          </a:solidFill>
          <a:prstDash val="solid"/>
        </a:ln>
        <a:effectLst/>
      </dsp:spPr>
      <dsp:style>
        <a:lnRef idx="2">
          <a:scrgbClr r="0" g="0" b="0"/>
        </a:lnRef>
        <a:fillRef idx="1">
          <a:scrgbClr r="0" g="0" b="0"/>
        </a:fillRef>
        <a:effectRef idx="0">
          <a:scrgbClr r="0" g="0" b="0"/>
        </a:effectRef>
        <a:fontRef idx="minor"/>
      </dsp:style>
    </dsp:sp>
    <dsp:sp modelId="{52C8BCF4-6611-4D55-BCCE-DA8AAB79EC6F}">
      <dsp:nvSpPr>
        <dsp:cNvPr id="0" name=""/>
        <dsp:cNvSpPr/>
      </dsp:nvSpPr>
      <dsp:spPr>
        <a:xfrm>
          <a:off x="1147482" y="7543394"/>
          <a:ext cx="21266036" cy="1623600"/>
        </a:xfrm>
        <a:prstGeom prst="roundRect">
          <a:avLst/>
        </a:prstGeom>
        <a:solidFill>
          <a:srgbClr val="EDEDED"/>
        </a:solidFill>
        <a:ln w="25400" cap="flat" cmpd="sng" algn="ctr">
          <a:solidFill>
            <a:srgbClr val="61D836">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209" tIns="0" rIns="607209" bIns="0" numCol="1" spcCol="1270" anchor="ctr" anchorCtr="0">
          <a:noAutofit/>
        </a:bodyPr>
        <a:lstStyle/>
        <a:p>
          <a:pPr marL="0" lvl="0" indent="0" algn="just" defTabSz="1778000">
            <a:lnSpc>
              <a:spcPct val="90000"/>
            </a:lnSpc>
            <a:spcBef>
              <a:spcPct val="0"/>
            </a:spcBef>
            <a:spcAft>
              <a:spcPct val="35000"/>
            </a:spcAft>
            <a:buNone/>
          </a:pPr>
          <a:r>
            <a:rPr lang="it-IT" sz="4000" b="1" kern="1200" dirty="0">
              <a:solidFill>
                <a:srgbClr val="000000"/>
              </a:solidFill>
              <a:latin typeface="Raleway"/>
              <a:ea typeface="Helvetica Neue"/>
              <a:cs typeface="Helvetica Neue"/>
            </a:rPr>
            <a:t>4. </a:t>
          </a:r>
          <a:r>
            <a:rPr lang="it-IT" sz="4000" kern="1200" dirty="0">
              <a:solidFill>
                <a:srgbClr val="000000"/>
              </a:solidFill>
              <a:latin typeface="Raleway"/>
              <a:ea typeface="Helvetica Neue"/>
              <a:cs typeface="Helvetica Neue"/>
            </a:rPr>
            <a:t>Riqualificazione idraulico-ambientale degli alvei e delle aree di pertinenza del reticolo idrografico naturale ed artificiale.</a:t>
          </a:r>
        </a:p>
      </dsp:txBody>
      <dsp:txXfrm>
        <a:off x="1226740" y="7622652"/>
        <a:ext cx="21107520" cy="1465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365A2-2D91-43DA-A426-B71EE9BC38E7}">
      <dsp:nvSpPr>
        <dsp:cNvPr id="0" name=""/>
        <dsp:cNvSpPr/>
      </dsp:nvSpPr>
      <dsp:spPr>
        <a:xfrm>
          <a:off x="0" y="720966"/>
          <a:ext cx="22811648" cy="2129400"/>
        </a:xfrm>
        <a:prstGeom prst="roundRect">
          <a:avLst/>
        </a:prstGeom>
        <a:solidFill>
          <a:schemeClr val="tx1">
            <a:lumMod val="20000"/>
            <a:lumOff val="8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it-IT" altLang="it-IT" sz="4000" kern="1200" dirty="0">
              <a:solidFill>
                <a:srgbClr val="000000"/>
              </a:solidFill>
              <a:latin typeface="Raleway" pitchFamily="2" charset="0"/>
            </a:rPr>
            <a:t>provvederà all’individuazione delle azioni su cui focalizzare la priorità di intervento e alla valutazione dei Programmi degli interventi presentati al fine di definire una graduatoria in coerenza con i periodi di aggiornamento del metodo tariffario</a:t>
          </a:r>
        </a:p>
      </dsp:txBody>
      <dsp:txXfrm>
        <a:off x="103949" y="824915"/>
        <a:ext cx="22603750" cy="1921502"/>
      </dsp:txXfrm>
    </dsp:sp>
    <dsp:sp modelId="{FE5CE9C9-D630-491A-88A0-58400BAB32DA}">
      <dsp:nvSpPr>
        <dsp:cNvPr id="0" name=""/>
        <dsp:cNvSpPr/>
      </dsp:nvSpPr>
      <dsp:spPr>
        <a:xfrm>
          <a:off x="0" y="3360303"/>
          <a:ext cx="22811648" cy="2129400"/>
        </a:xfrm>
        <a:prstGeom prst="roundRect">
          <a:avLst/>
        </a:prstGeom>
        <a:solidFill>
          <a:srgbClr val="5E5E5E">
            <a:lumMod val="20000"/>
            <a:lumOff val="80000"/>
          </a:srgbClr>
        </a:solidFill>
        <a:ln w="25400" cap="flat" cmpd="sng" algn="ctr">
          <a:solidFill>
            <a:srgbClr val="61D836">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it-IT" altLang="it-IT" sz="4000" kern="1200" dirty="0">
              <a:solidFill>
                <a:srgbClr val="000000"/>
              </a:solidFill>
              <a:latin typeface="Raleway" pitchFamily="2" charset="0"/>
              <a:ea typeface="Helvetica Neue"/>
              <a:cs typeface="Helvetica Neue"/>
            </a:rPr>
            <a:t>svolgerà una specifica attività di monitoraggio dell’attuazione delle attività previste dal Programmi degli interventi</a:t>
          </a:r>
        </a:p>
      </dsp:txBody>
      <dsp:txXfrm>
        <a:off x="103949" y="3464252"/>
        <a:ext cx="22603750" cy="1921502"/>
      </dsp:txXfrm>
    </dsp:sp>
    <dsp:sp modelId="{304C51EC-B19B-4984-A8A8-9B593B7A96C1}">
      <dsp:nvSpPr>
        <dsp:cNvPr id="0" name=""/>
        <dsp:cNvSpPr/>
      </dsp:nvSpPr>
      <dsp:spPr>
        <a:xfrm>
          <a:off x="0" y="6107216"/>
          <a:ext cx="22811648" cy="2129400"/>
        </a:xfrm>
        <a:prstGeom prst="roundRect">
          <a:avLst/>
        </a:prstGeom>
        <a:solidFill>
          <a:srgbClr val="5E5E5E">
            <a:lumMod val="20000"/>
            <a:lumOff val="80000"/>
          </a:srgbClr>
        </a:solidFill>
        <a:ln w="25400" cap="flat" cmpd="sng" algn="ctr">
          <a:solidFill>
            <a:srgbClr val="61D836">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it-IT" altLang="it-IT" sz="4000" kern="1200" dirty="0">
              <a:solidFill>
                <a:srgbClr val="000000"/>
              </a:solidFill>
              <a:latin typeface="Raleway" pitchFamily="2" charset="0"/>
              <a:ea typeface="Helvetica Neue"/>
              <a:cs typeface="Helvetica Neue"/>
            </a:rPr>
            <a:t>verificherà l’ammissibilità degli interventi proposti entro il termine massimo del 31 marzo dell’anno a, comunicando ai soggetti aventi diritto ed ai Gestori del Servizio Idrico le schede approvate con il relativo importo</a:t>
          </a:r>
        </a:p>
      </dsp:txBody>
      <dsp:txXfrm>
        <a:off x="103949" y="6211165"/>
        <a:ext cx="22603750" cy="19215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95250" y="742950"/>
            <a:ext cx="6604000" cy="3714750"/>
          </a:xfrm>
          <a:prstGeom prst="rect">
            <a:avLst/>
          </a:prstGeom>
        </p:spPr>
        <p:txBody>
          <a:bodyPr/>
          <a:lstStyle/>
          <a:p>
            <a:endParaRPr/>
          </a:p>
        </p:txBody>
      </p:sp>
      <p:sp>
        <p:nvSpPr>
          <p:cNvPr id="28" name="Shape 28"/>
          <p:cNvSpPr>
            <a:spLocks noGrp="1"/>
          </p:cNvSpPr>
          <p:nvPr>
            <p:ph type="body" sz="quarter" idx="1"/>
          </p:nvPr>
        </p:nvSpPr>
        <p:spPr>
          <a:xfrm>
            <a:off x="905934" y="4705350"/>
            <a:ext cx="4982633" cy="44577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a:defRPr sz="3600"/>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resentazion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Titolo presentazione</a:t>
            </a:r>
          </a:p>
        </p:txBody>
      </p:sp>
      <p:sp>
        <p:nvSpPr>
          <p:cNvPr id="3" name="Corpo livello uno…"/>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Sottotitolo presentazione</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19" name="Immagine 18" descr="Immagine che contiene persona, aria aperta, unghia/chiodo, mano">
            <a:extLst>
              <a:ext uri="{FF2B5EF4-FFF2-40B4-BE49-F238E27FC236}">
                <a16:creationId xmlns:a16="http://schemas.microsoft.com/office/drawing/2014/main" id="{7FFA114E-C0A6-1AF9-2837-EB106688E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a:gradFill flip="none" rotWithShape="1">
            <a:gsLst>
              <a:gs pos="15392">
                <a:srgbClr val="EAFAE4"/>
              </a:gs>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pic>
      <p:sp>
        <p:nvSpPr>
          <p:cNvPr id="16" name="Rifiuti e cittadini.">
            <a:extLst>
              <a:ext uri="{FF2B5EF4-FFF2-40B4-BE49-F238E27FC236}">
                <a16:creationId xmlns:a16="http://schemas.microsoft.com/office/drawing/2014/main" id="{19F338D3-201F-AAFD-71A9-1A00A68FC079}"/>
              </a:ext>
            </a:extLst>
          </p:cNvPr>
          <p:cNvSpPr txBox="1"/>
          <p:nvPr/>
        </p:nvSpPr>
        <p:spPr>
          <a:xfrm>
            <a:off x="702397" y="3182912"/>
            <a:ext cx="19643003" cy="2644942"/>
          </a:xfrm>
          <a:prstGeom prst="rect">
            <a:avLst/>
          </a:prstGeom>
          <a:solidFill>
            <a:srgbClr val="64AD8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12000">
                <a:solidFill>
                  <a:srgbClr val="FFFFFF"/>
                </a:solidFill>
                <a:latin typeface="Raleway ExtraBold"/>
                <a:ea typeface="Raleway ExtraBold"/>
                <a:cs typeface="Raleway ExtraBold"/>
                <a:sym typeface="Raleway ExtraBold"/>
              </a:defRPr>
            </a:lvl1pPr>
          </a:lstStyle>
          <a:p>
            <a:r>
              <a:rPr sz="7200" b="1" dirty="0">
                <a:latin typeface="Raleway "/>
              </a:rPr>
              <a:t> </a:t>
            </a:r>
            <a:r>
              <a:rPr lang="it-IT" sz="7200" b="1" dirty="0">
                <a:latin typeface="Raleway "/>
              </a:rPr>
              <a:t>Delibera di Giunta regionale n.1360/2024</a:t>
            </a:r>
          </a:p>
        </p:txBody>
      </p:sp>
      <p:sp>
        <p:nvSpPr>
          <p:cNvPr id="17" name="Lorem ipsum dolor sit amet, consectetur adipiscing.…">
            <a:extLst>
              <a:ext uri="{FF2B5EF4-FFF2-40B4-BE49-F238E27FC236}">
                <a16:creationId xmlns:a16="http://schemas.microsoft.com/office/drawing/2014/main" id="{50442FC1-4FF7-0100-72B3-D225D4127199}"/>
              </a:ext>
            </a:extLst>
          </p:cNvPr>
          <p:cNvSpPr txBox="1"/>
          <p:nvPr/>
        </p:nvSpPr>
        <p:spPr>
          <a:xfrm>
            <a:off x="702397" y="1280733"/>
            <a:ext cx="5067926" cy="87203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3500" spc="209">
                <a:solidFill>
                  <a:srgbClr val="000000"/>
                </a:solidFill>
                <a:latin typeface="Raleway Medium"/>
                <a:ea typeface="Raleway Medium"/>
                <a:cs typeface="Raleway Medium"/>
                <a:sym typeface="Raleway Medium"/>
              </a:defRPr>
            </a:pPr>
            <a:r>
              <a:rPr lang="it-IT" sz="5000" b="1" i="0" dirty="0">
                <a:solidFill>
                  <a:srgbClr val="000000"/>
                </a:solidFill>
                <a:effectLst/>
                <a:latin typeface="Raleway" panose="020B0503030101060003" pitchFamily="34" charset="0"/>
              </a:rPr>
              <a:t> 31 luglio 2025</a:t>
            </a:r>
            <a:r>
              <a:rPr lang="it-IT" sz="5000" dirty="0">
                <a:latin typeface="Raleway" panose="020B0503030101060003" pitchFamily="34" charset="0"/>
              </a:rPr>
              <a:t> </a:t>
            </a:r>
          </a:p>
        </p:txBody>
      </p:sp>
      <p:sp>
        <p:nvSpPr>
          <p:cNvPr id="11" name="Rifiuti e cittadini.">
            <a:extLst>
              <a:ext uri="{FF2B5EF4-FFF2-40B4-BE49-F238E27FC236}">
                <a16:creationId xmlns:a16="http://schemas.microsoft.com/office/drawing/2014/main" id="{3FF526D3-AA0A-AFAE-76E7-2AAA25CD3129}"/>
              </a:ext>
            </a:extLst>
          </p:cNvPr>
          <p:cNvSpPr txBox="1"/>
          <p:nvPr/>
        </p:nvSpPr>
        <p:spPr>
          <a:xfrm>
            <a:off x="702397" y="6858000"/>
            <a:ext cx="21941035" cy="6087979"/>
          </a:xfrm>
          <a:prstGeom prst="rect">
            <a:avLst/>
          </a:prstGeom>
          <a:solidFill>
            <a:srgbClr val="64AD8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12000">
                <a:solidFill>
                  <a:srgbClr val="FFFFFF"/>
                </a:solidFill>
                <a:latin typeface="Raleway ExtraBold"/>
                <a:ea typeface="Raleway ExtraBold"/>
                <a:cs typeface="Raleway ExtraBold"/>
                <a:sym typeface="Raleway ExtraBold"/>
              </a:defRPr>
            </a:lvl1pPr>
          </a:lstStyle>
          <a:p>
            <a:pPr algn="just"/>
            <a:endParaRPr lang="it-IT" sz="8000" b="1" dirty="0">
              <a:latin typeface="Raleway "/>
            </a:endParaRPr>
          </a:p>
          <a:p>
            <a:pPr algn="just"/>
            <a:r>
              <a:rPr lang="it-IT" sz="6000" b="1" dirty="0">
                <a:latin typeface="Raleway "/>
              </a:rPr>
              <a:t>"Indirizzi e linee guida relative all'individuazione e al finanziamento degli interventi volti a potenziare i Servizi Ecosistemici utili a garantire il mantenimento e la riproducibilità della risorsa idrica ad uso civile e a ridurre l’impatto derivante dalla gestione delle opere del servizio idrico integrato sui corpi idrici regionali"</a:t>
            </a:r>
          </a:p>
          <a:p>
            <a:pPr algn="just"/>
            <a:endParaRPr lang="it-IT" sz="6000" b="1" dirty="0">
              <a:latin typeface="Raleway "/>
            </a:endParaRPr>
          </a:p>
        </p:txBody>
      </p:sp>
      <p:pic>
        <p:nvPicPr>
          <p:cNvPr id="2" name="Immagine 1" descr="Immagine che contiene testo, schermata, grafica, Carattere&#10;&#10;Descrizione generata automaticamente">
            <a:extLst>
              <a:ext uri="{FF2B5EF4-FFF2-40B4-BE49-F238E27FC236}">
                <a16:creationId xmlns:a16="http://schemas.microsoft.com/office/drawing/2014/main" id="{5087C4A6-239A-BF8E-4AF5-351DB3CB38BB}"/>
              </a:ext>
            </a:extLst>
          </p:cNvPr>
          <p:cNvPicPr>
            <a:picLocks noChangeAspect="1"/>
          </p:cNvPicPr>
          <p:nvPr/>
        </p:nvPicPr>
        <p:blipFill>
          <a:blip r:embed="rId3" cstate="print">
            <a:extLst>
              <a:ext uri="{28A0092B-C50C-407E-A947-70E740481C1C}">
                <a14:useLocalDpi xmlns:a14="http://schemas.microsoft.com/office/drawing/2010/main" val="0"/>
              </a:ext>
            </a:extLst>
          </a:blip>
          <a:srcRect b="84535"/>
          <a:stretch/>
        </p:blipFill>
        <p:spPr>
          <a:xfrm>
            <a:off x="18119558" y="275935"/>
            <a:ext cx="6052152" cy="1323426"/>
          </a:xfrm>
          <a:prstGeom prst="rect">
            <a:avLst/>
          </a:prstGeom>
          <a:solidFill>
            <a:schemeClr val="bg1"/>
          </a:solidFill>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0BC21481-CA3E-661E-99A2-8127BBF769D0}"/>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D0EB9A54-33D7-FD41-05D2-3B9520129FDC}"/>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4" name="Titolo 1">
            <a:extLst>
              <a:ext uri="{FF2B5EF4-FFF2-40B4-BE49-F238E27FC236}">
                <a16:creationId xmlns:a16="http://schemas.microsoft.com/office/drawing/2014/main" id="{E7FBE74A-5DA8-C596-CD02-2AD4A9F52B1F}"/>
              </a:ext>
            </a:extLst>
          </p:cNvPr>
          <p:cNvSpPr txBox="1">
            <a:spLocks/>
          </p:cNvSpPr>
          <p:nvPr/>
        </p:nvSpPr>
        <p:spPr>
          <a:xfrm>
            <a:off x="565257" y="1540766"/>
            <a:ext cx="23064761" cy="1641475"/>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dirty="0"/>
              <a:t>4. Interventi di riqualificazione idraulico-ambientale degli alvei e delle aree di pertinenza del reticolo idrografico naturale ed artificiale </a:t>
            </a:r>
          </a:p>
        </p:txBody>
      </p:sp>
      <p:sp>
        <p:nvSpPr>
          <p:cNvPr id="8" name="CasellaDiTesto 7">
            <a:extLst>
              <a:ext uri="{FF2B5EF4-FFF2-40B4-BE49-F238E27FC236}">
                <a16:creationId xmlns:a16="http://schemas.microsoft.com/office/drawing/2014/main" id="{0243E538-2328-4304-6FF5-5A931F448044}"/>
              </a:ext>
            </a:extLst>
          </p:cNvPr>
          <p:cNvSpPr txBox="1"/>
          <p:nvPr/>
        </p:nvSpPr>
        <p:spPr>
          <a:xfrm>
            <a:off x="591438" y="3540658"/>
            <a:ext cx="23012398" cy="7694414"/>
          </a:xfrm>
          <a:prstGeom prst="rect">
            <a:avLst/>
          </a:prstGeom>
          <a:noFill/>
        </p:spPr>
        <p:txBody>
          <a:bodyPr wrap="square">
            <a:spAutoFit/>
          </a:bodyPr>
          <a:lstStyle/>
          <a:p>
            <a:pPr algn="just"/>
            <a:r>
              <a:rPr lang="it-IT" sz="3800" b="1" dirty="0">
                <a:solidFill>
                  <a:srgbClr val="000000"/>
                </a:solidFill>
                <a:latin typeface="Raleway" pitchFamily="2" charset="0"/>
              </a:rPr>
              <a:t>Interventi possibili:</a:t>
            </a:r>
            <a:endParaRPr lang="it-IT" sz="3800" dirty="0">
              <a:solidFill>
                <a:srgbClr val="000000"/>
              </a:solidFill>
              <a:latin typeface="Raleway" pitchFamily="2" charset="0"/>
            </a:endParaRPr>
          </a:p>
          <a:p>
            <a:pPr marL="514350" indent="-514350" algn="just">
              <a:buFont typeface="Wingdings" panose="05000000000000000000" pitchFamily="2" charset="2"/>
              <a:buChar char="v"/>
            </a:pPr>
            <a:r>
              <a:rPr lang="it-IT" sz="3800" dirty="0">
                <a:solidFill>
                  <a:srgbClr val="000000"/>
                </a:solidFill>
                <a:latin typeface="Raleway" pitchFamily="2" charset="0"/>
              </a:rPr>
              <a:t>ripristino del flusso dei sedimenti da monte a valle delle opere di presa; </a:t>
            </a:r>
          </a:p>
          <a:p>
            <a:pPr marL="514350" indent="-514350" algn="just">
              <a:buFont typeface="Wingdings" panose="05000000000000000000" pitchFamily="2" charset="2"/>
              <a:buChar char="v"/>
            </a:pPr>
            <a:r>
              <a:rPr lang="it-IT" sz="3800" dirty="0">
                <a:solidFill>
                  <a:srgbClr val="000000"/>
                </a:solidFill>
                <a:latin typeface="Raleway" pitchFamily="2" charset="0"/>
              </a:rPr>
              <a:t>recupero morfologico e di riconnessione ecosistemica delle aree perifluviali eventualmente disconnesse a seguito della realizzazione delle opere di presa; </a:t>
            </a:r>
          </a:p>
          <a:p>
            <a:pPr marL="514350" indent="-514350" algn="just">
              <a:buFont typeface="Wingdings" panose="05000000000000000000" pitchFamily="2" charset="2"/>
              <a:buChar char="v"/>
            </a:pPr>
            <a:r>
              <a:rPr lang="it-IT" sz="3800" dirty="0">
                <a:solidFill>
                  <a:srgbClr val="000000"/>
                </a:solidFill>
                <a:latin typeface="Raleway" pitchFamily="2" charset="0"/>
              </a:rPr>
              <a:t>mantenimento di condizioni idonee allo sviluppo di ecosistemi e di habitat di specie acquatiche su corpi idrici superficiali interessati da prelievi ad uso acquedottistico; </a:t>
            </a:r>
          </a:p>
          <a:p>
            <a:pPr marL="514350" indent="-514350" algn="just">
              <a:buFont typeface="Wingdings" panose="05000000000000000000" pitchFamily="2" charset="2"/>
              <a:buChar char="v"/>
            </a:pPr>
            <a:r>
              <a:rPr lang="it-IT" sz="3800" dirty="0">
                <a:solidFill>
                  <a:srgbClr val="000000"/>
                </a:solidFill>
                <a:latin typeface="Raleway" pitchFamily="2" charset="0"/>
              </a:rPr>
              <a:t>riqualificazione idraulico-ambientale, ivi compresa la rimozione di sedimenti di scarsa qualità immediatamente a valle degli scarichi delle acque reflue urbane, utili al recupero della capacità </a:t>
            </a:r>
            <a:r>
              <a:rPr lang="it-IT" sz="3800" dirty="0" err="1">
                <a:solidFill>
                  <a:srgbClr val="000000"/>
                </a:solidFill>
                <a:latin typeface="Raleway" pitchFamily="2" charset="0"/>
              </a:rPr>
              <a:t>autodepurativa</a:t>
            </a:r>
            <a:r>
              <a:rPr lang="it-IT" sz="3800" dirty="0">
                <a:solidFill>
                  <a:srgbClr val="000000"/>
                </a:solidFill>
                <a:latin typeface="Raleway" pitchFamily="2" charset="0"/>
              </a:rPr>
              <a:t> dei corpi idrici; </a:t>
            </a:r>
          </a:p>
          <a:p>
            <a:pPr marL="514350" indent="-514350" algn="just">
              <a:buFont typeface="Wingdings" panose="05000000000000000000" pitchFamily="2" charset="2"/>
              <a:buChar char="v"/>
            </a:pPr>
            <a:r>
              <a:rPr lang="it-IT" sz="3800" dirty="0">
                <a:solidFill>
                  <a:srgbClr val="000000"/>
                </a:solidFill>
                <a:latin typeface="Raleway" pitchFamily="2" charset="0"/>
              </a:rPr>
              <a:t>riqualificazione dei corpi idrici superficiali interessati da interferenze significative con il sistema di gestione delle acque reflue urbane come individuati dalla pianificazione regionale (separazione delle funzioni, rinaturalizzazione degli alvei e delle sponde finalizzati anche alla fitodepurazione, </a:t>
            </a:r>
            <a:r>
              <a:rPr lang="it-IT" sz="3800" dirty="0" err="1">
                <a:solidFill>
                  <a:srgbClr val="000000"/>
                </a:solidFill>
                <a:latin typeface="Raleway" pitchFamily="2" charset="0"/>
              </a:rPr>
              <a:t>detombinamento</a:t>
            </a:r>
            <a:r>
              <a:rPr lang="it-IT" sz="3800" dirty="0">
                <a:solidFill>
                  <a:srgbClr val="000000"/>
                </a:solidFill>
                <a:latin typeface="Raleway" pitchFamily="2" charset="0"/>
              </a:rPr>
              <a:t>, ecc.). </a:t>
            </a:r>
          </a:p>
        </p:txBody>
      </p:sp>
      <p:sp>
        <p:nvSpPr>
          <p:cNvPr id="10" name="CasellaDiTesto 9">
            <a:extLst>
              <a:ext uri="{FF2B5EF4-FFF2-40B4-BE49-F238E27FC236}">
                <a16:creationId xmlns:a16="http://schemas.microsoft.com/office/drawing/2014/main" id="{A0ADB080-90D1-973E-788B-DBF2CA319D5D}"/>
              </a:ext>
            </a:extLst>
          </p:cNvPr>
          <p:cNvSpPr txBox="1"/>
          <p:nvPr/>
        </p:nvSpPr>
        <p:spPr>
          <a:xfrm>
            <a:off x="565257" y="11455765"/>
            <a:ext cx="23012398" cy="1938992"/>
          </a:xfrm>
          <a:prstGeom prst="rect">
            <a:avLst/>
          </a:prstGeom>
          <a:noFill/>
        </p:spPr>
        <p:txBody>
          <a:bodyPr wrap="square">
            <a:spAutoFit/>
          </a:bodyPr>
          <a:lstStyle/>
          <a:p>
            <a:pPr algn="just"/>
            <a:r>
              <a:rPr lang="it-IT" sz="4000" b="1" dirty="0">
                <a:solidFill>
                  <a:srgbClr val="000000"/>
                </a:solidFill>
                <a:latin typeface="Raleway" pitchFamily="2" charset="0"/>
              </a:rPr>
              <a:t>Destinatari dei contributi</a:t>
            </a:r>
            <a:r>
              <a:rPr lang="it-IT" sz="4000" dirty="0">
                <a:solidFill>
                  <a:srgbClr val="000000"/>
                </a:solidFill>
                <a:latin typeface="Raleway" pitchFamily="2" charset="0"/>
              </a:rPr>
              <a:t>: i Comuni e le associazioni di Comuni, l’Agenzia Regionale per la Sicurezza Territoriale e la Protezione Civile, i fornitori di acqua all’ingrosso di cui all’articolo 14, comma 4 della L.R. 25/1999, i Consorzi di Bonifica, AIPO.</a:t>
            </a:r>
            <a:r>
              <a:rPr lang="it-IT" dirty="0"/>
              <a:t> </a:t>
            </a:r>
            <a:endParaRPr lang="it-IT" sz="4000" dirty="0">
              <a:solidFill>
                <a:srgbClr val="000000"/>
              </a:solidFill>
              <a:latin typeface="Raleway" pitchFamily="2" charset="0"/>
            </a:endParaRPr>
          </a:p>
        </p:txBody>
      </p:sp>
    </p:spTree>
    <p:extLst>
      <p:ext uri="{BB962C8B-B14F-4D97-AF65-F5344CB8AC3E}">
        <p14:creationId xmlns:p14="http://schemas.microsoft.com/office/powerpoint/2010/main" val="529025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54AA4D46-CEFC-7D2B-7A20-731E527BEC1C}"/>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214EE76C-2EB5-B11C-C35C-FF7044FCB48E}"/>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3" name="Titolo 1">
            <a:extLst>
              <a:ext uri="{FF2B5EF4-FFF2-40B4-BE49-F238E27FC236}">
                <a16:creationId xmlns:a16="http://schemas.microsoft.com/office/drawing/2014/main" id="{FBAD6ABF-9805-E719-807A-E1DBF0EEEB31}"/>
              </a:ext>
            </a:extLst>
          </p:cNvPr>
          <p:cNvSpPr txBox="1">
            <a:spLocks/>
          </p:cNvSpPr>
          <p:nvPr/>
        </p:nvSpPr>
        <p:spPr>
          <a:xfrm>
            <a:off x="565257" y="1728234"/>
            <a:ext cx="22972295" cy="872034"/>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dirty="0"/>
              <a:t>Costituzione Comitato Tecnico ai sensi della DGR n. 1360 del 1 luglio 2024</a:t>
            </a:r>
          </a:p>
        </p:txBody>
      </p:sp>
      <p:sp>
        <p:nvSpPr>
          <p:cNvPr id="5" name="CasellaDiTesto 4">
            <a:extLst>
              <a:ext uri="{FF2B5EF4-FFF2-40B4-BE49-F238E27FC236}">
                <a16:creationId xmlns:a16="http://schemas.microsoft.com/office/drawing/2014/main" id="{66F7E759-79DA-0AB9-B4B9-85F96B58869E}"/>
              </a:ext>
            </a:extLst>
          </p:cNvPr>
          <p:cNvSpPr txBox="1"/>
          <p:nvPr/>
        </p:nvSpPr>
        <p:spPr>
          <a:xfrm>
            <a:off x="605359" y="2942259"/>
            <a:ext cx="22932193" cy="1323439"/>
          </a:xfrm>
          <a:prstGeom prst="rect">
            <a:avLst/>
          </a:prstGeom>
          <a:noFill/>
        </p:spPr>
        <p:txBody>
          <a:bodyPr wrap="square" lIns="91440" tIns="45720" rIns="91440" bIns="45720" rtlCol="0" anchor="t">
            <a:spAutoFit/>
          </a:bodyPr>
          <a:lstStyle/>
          <a:p>
            <a:pPr lvl="0" algn="just" defTabSz="914400" eaLnBrk="0" fontAlgn="base">
              <a:spcBef>
                <a:spcPct val="0"/>
              </a:spcBef>
              <a:spcAft>
                <a:spcPct val="0"/>
              </a:spcAft>
            </a:pPr>
            <a:r>
              <a:rPr lang="it-IT" altLang="it-IT" sz="4000" dirty="0">
                <a:solidFill>
                  <a:srgbClr val="000000"/>
                </a:solidFill>
                <a:latin typeface="Raleway" pitchFamily="2" charset="0"/>
              </a:rPr>
              <a:t>È stato costituito un </a:t>
            </a:r>
            <a:r>
              <a:rPr lang="it-IT" altLang="it-IT" sz="4000" b="1" dirty="0">
                <a:solidFill>
                  <a:srgbClr val="000000"/>
                </a:solidFill>
                <a:latin typeface="Raleway" pitchFamily="2" charset="0"/>
              </a:rPr>
              <a:t>Comitato Tecnico </a:t>
            </a:r>
            <a:r>
              <a:rPr lang="it-IT" altLang="it-IT" sz="4000" dirty="0">
                <a:solidFill>
                  <a:srgbClr val="000000"/>
                </a:solidFill>
                <a:latin typeface="Raleway" pitchFamily="2" charset="0"/>
              </a:rPr>
              <a:t>formato da rappresentanti di Regione, ATERSIR e ANCI che:</a:t>
            </a:r>
          </a:p>
        </p:txBody>
      </p:sp>
      <p:graphicFrame>
        <p:nvGraphicFramePr>
          <p:cNvPr id="9" name="Diagramma 8">
            <a:extLst>
              <a:ext uri="{FF2B5EF4-FFF2-40B4-BE49-F238E27FC236}">
                <a16:creationId xmlns:a16="http://schemas.microsoft.com/office/drawing/2014/main" id="{B2B14FDE-B28D-AB50-492B-9279FCABE2CA}"/>
              </a:ext>
            </a:extLst>
          </p:cNvPr>
          <p:cNvGraphicFramePr/>
          <p:nvPr>
            <p:extLst>
              <p:ext uri="{D42A27DB-BD31-4B8C-83A1-F6EECF244321}">
                <p14:modId xmlns:p14="http://schemas.microsoft.com/office/powerpoint/2010/main" val="1004971390"/>
              </p:ext>
            </p:extLst>
          </p:nvPr>
        </p:nvGraphicFramePr>
        <p:xfrm>
          <a:off x="605359" y="4265698"/>
          <a:ext cx="22811648" cy="9118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9609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2FD2E28-5D60-7BCF-128E-DBCAAAA6197D}"/>
            </a:ext>
          </a:extLst>
        </p:cNvPr>
        <p:cNvGrpSpPr/>
        <p:nvPr/>
      </p:nvGrpSpPr>
      <p:grpSpPr>
        <a:xfrm>
          <a:off x="0" y="0"/>
          <a:ext cx="0" cy="0"/>
          <a:chOff x="0" y="0"/>
          <a:chExt cx="0" cy="0"/>
        </a:xfrm>
      </p:grpSpPr>
      <p:pic>
        <p:nvPicPr>
          <p:cNvPr id="10" name="Immagine 9" descr="Immagine che contiene aria aperta, cielo, albero, acqua&#10;&#10;Il contenuto generato dall'IA potrebbe non essere corretto.">
            <a:extLst>
              <a:ext uri="{FF2B5EF4-FFF2-40B4-BE49-F238E27FC236}">
                <a16:creationId xmlns:a16="http://schemas.microsoft.com/office/drawing/2014/main" id="{868A29C6-6011-2C0D-6223-26A59AA6E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6097250"/>
          </a:xfrm>
          <a:prstGeom prst="rect">
            <a:avLst/>
          </a:prstGeom>
        </p:spPr>
      </p:pic>
      <p:pic>
        <p:nvPicPr>
          <p:cNvPr id="2" name="Immagine 1" descr="Immagine che contiene testo, schermata, grafica, Carattere&#10;&#10;Descrizione generata automaticamente">
            <a:extLst>
              <a:ext uri="{FF2B5EF4-FFF2-40B4-BE49-F238E27FC236}">
                <a16:creationId xmlns:a16="http://schemas.microsoft.com/office/drawing/2014/main" id="{F3B675C7-5E80-0138-7BA8-26F7639F61AD}"/>
              </a:ext>
            </a:extLst>
          </p:cNvPr>
          <p:cNvPicPr>
            <a:picLocks noChangeAspect="1"/>
          </p:cNvPicPr>
          <p:nvPr/>
        </p:nvPicPr>
        <p:blipFill>
          <a:blip r:embed="rId3" cstate="print">
            <a:extLst>
              <a:ext uri="{28A0092B-C50C-407E-A947-70E740481C1C}">
                <a14:useLocalDpi xmlns:a14="http://schemas.microsoft.com/office/drawing/2010/main" val="0"/>
              </a:ext>
            </a:extLst>
          </a:blip>
          <a:srcRect b="84535"/>
          <a:stretch/>
        </p:blipFill>
        <p:spPr>
          <a:xfrm>
            <a:off x="17897732" y="406216"/>
            <a:ext cx="6136644" cy="1341902"/>
          </a:xfrm>
          <a:prstGeom prst="rect">
            <a:avLst/>
          </a:prstGeom>
          <a:solidFill>
            <a:srgbClr val="EDEDED"/>
          </a:solidFill>
        </p:spPr>
      </p:pic>
      <p:sp>
        <p:nvSpPr>
          <p:cNvPr id="7" name="Rifiuti e cittadini.">
            <a:extLst>
              <a:ext uri="{FF2B5EF4-FFF2-40B4-BE49-F238E27FC236}">
                <a16:creationId xmlns:a16="http://schemas.microsoft.com/office/drawing/2014/main" id="{72690098-4207-697C-6165-03B4D102FC80}"/>
              </a:ext>
            </a:extLst>
          </p:cNvPr>
          <p:cNvSpPr txBox="1"/>
          <p:nvPr/>
        </p:nvSpPr>
        <p:spPr>
          <a:xfrm>
            <a:off x="15417800" y="2359959"/>
            <a:ext cx="8616576" cy="3278842"/>
          </a:xfrm>
          <a:prstGeom prst="rect">
            <a:avLst/>
          </a:prstGeom>
          <a:solidFill>
            <a:srgbClr val="64AD8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12000">
                <a:solidFill>
                  <a:srgbClr val="FFFFFF"/>
                </a:solidFill>
                <a:latin typeface="Raleway ExtraBold"/>
                <a:ea typeface="Raleway ExtraBold"/>
                <a:cs typeface="Raleway ExtraBold"/>
                <a:sym typeface="Raleway ExtraBold"/>
              </a:defRPr>
            </a:lvl1pPr>
          </a:lstStyle>
          <a:p>
            <a:pPr algn="ctr"/>
            <a:r>
              <a:rPr sz="9000" b="1" dirty="0">
                <a:latin typeface="Raleway "/>
              </a:rPr>
              <a:t> </a:t>
            </a:r>
            <a:r>
              <a:rPr lang="it-IT" sz="9000" b="1" dirty="0">
                <a:latin typeface="Raleway "/>
              </a:rPr>
              <a:t>Grazie per l’attenzione</a:t>
            </a:r>
          </a:p>
        </p:txBody>
      </p:sp>
    </p:spTree>
    <p:extLst>
      <p:ext uri="{BB962C8B-B14F-4D97-AF65-F5344CB8AC3E}">
        <p14:creationId xmlns:p14="http://schemas.microsoft.com/office/powerpoint/2010/main" val="39167065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75ADA00-AFE5-A6FE-0796-A9C2B06B907A}"/>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13EDBA1B-8BB7-D046-5339-5EE40E39698C}"/>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136DF3DB-C71B-EA0A-87B7-412731DC9EF3}"/>
              </a:ext>
            </a:extLst>
          </p:cNvPr>
          <p:cNvSpPr txBox="1"/>
          <p:nvPr/>
        </p:nvSpPr>
        <p:spPr>
          <a:xfrm>
            <a:off x="576439" y="3589670"/>
            <a:ext cx="22909761" cy="1334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lgn="just" defTabSz="914400" eaLnBrk="0" fontAlgn="base">
              <a:spcBef>
                <a:spcPct val="0"/>
              </a:spcBef>
              <a:spcAft>
                <a:spcPct val="0"/>
              </a:spcAft>
            </a:pPr>
            <a:r>
              <a:rPr lang="it-IT" altLang="it-IT" sz="4000" kern="100" dirty="0">
                <a:solidFill>
                  <a:srgbClr val="000000"/>
                </a:solidFill>
                <a:latin typeface="Raleway" panose="020B0503030101060003" pitchFamily="34" charset="0"/>
                <a:cs typeface="Times New Roman" panose="02020603050405020304" pitchFamily="18" charset="0"/>
              </a:rPr>
              <a:t>L</a:t>
            </a:r>
            <a:r>
              <a:rPr lang="it-IT" altLang="it-IT" sz="4000" b="1" kern="100" dirty="0">
                <a:solidFill>
                  <a:srgbClr val="000000"/>
                </a:solidFill>
                <a:latin typeface="Raleway" panose="020B0503030101060003" pitchFamily="34" charset="0"/>
                <a:cs typeface="Times New Roman" panose="02020603050405020304" pitchFamily="18" charset="0"/>
              </a:rPr>
              <a:t>’Autorità di regolazione per energia reti e ambiente (ARERA)</a:t>
            </a:r>
          </a:p>
          <a:p>
            <a:pPr algn="just">
              <a:lnSpc>
                <a:spcPct val="107000"/>
              </a:lnSpc>
              <a:spcAft>
                <a:spcPts val="800"/>
              </a:spcAft>
            </a:pPr>
            <a:endParaRPr lang="it-IT" sz="4000" kern="100" dirty="0">
              <a:solidFill>
                <a:srgbClr val="000000"/>
              </a:solidFill>
              <a:effectLst/>
              <a:latin typeface="Raleway" panose="020B0503030101060003" pitchFamily="34" charset="0"/>
              <a:ea typeface="Aptos" panose="020B0004020202020204" pitchFamily="34" charset="0"/>
              <a:cs typeface="Times New Roman" panose="02020603050405020304" pitchFamily="18" charset="0"/>
            </a:endParaRPr>
          </a:p>
        </p:txBody>
      </p:sp>
      <p:sp>
        <p:nvSpPr>
          <p:cNvPr id="4" name="Titolo 1">
            <a:extLst>
              <a:ext uri="{FF2B5EF4-FFF2-40B4-BE49-F238E27FC236}">
                <a16:creationId xmlns:a16="http://schemas.microsoft.com/office/drawing/2014/main" id="{DC12176C-5CB7-30BE-B341-655BDB029002}"/>
              </a:ext>
            </a:extLst>
          </p:cNvPr>
          <p:cNvSpPr txBox="1">
            <a:spLocks/>
          </p:cNvSpPr>
          <p:nvPr/>
        </p:nvSpPr>
        <p:spPr>
          <a:xfrm>
            <a:off x="509660" y="2059319"/>
            <a:ext cx="22976540" cy="1025922"/>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sz="6000" dirty="0"/>
              <a:t>Autorità di regolazione per energia reti e ambiente -MTI</a:t>
            </a:r>
          </a:p>
        </p:txBody>
      </p:sp>
      <p:sp>
        <p:nvSpPr>
          <p:cNvPr id="9" name="CasellaDiTesto 8">
            <a:extLst>
              <a:ext uri="{FF2B5EF4-FFF2-40B4-BE49-F238E27FC236}">
                <a16:creationId xmlns:a16="http://schemas.microsoft.com/office/drawing/2014/main" id="{007B9271-0C3C-936A-BCC5-078943D07878}"/>
              </a:ext>
            </a:extLst>
          </p:cNvPr>
          <p:cNvSpPr txBox="1"/>
          <p:nvPr/>
        </p:nvSpPr>
        <p:spPr>
          <a:xfrm>
            <a:off x="897799" y="4498805"/>
            <a:ext cx="22588401"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lgn="just" defTabSz="914400" eaLnBrk="0" fontAlgn="base">
              <a:spcBef>
                <a:spcPct val="0"/>
              </a:spcBef>
              <a:spcAft>
                <a:spcPct val="0"/>
              </a:spcAft>
              <a:buFont typeface="Wingdings" panose="05000000000000000000" pitchFamily="2" charset="2"/>
              <a:buChar char="v"/>
            </a:pPr>
            <a:r>
              <a:rPr lang="it-IT" altLang="it-IT" sz="4000" kern="100" dirty="0">
                <a:solidFill>
                  <a:srgbClr val="000000"/>
                </a:solidFill>
                <a:latin typeface="Raleway" panose="020B0503030101060003" pitchFamily="34" charset="0"/>
                <a:cs typeface="Times New Roman" panose="02020603050405020304" pitchFamily="18" charset="0"/>
              </a:rPr>
              <a:t>ha introdotto all’interno  del Metodo Tariffario del Servizio Idrico Integrato (SII) la componente  ERC (</a:t>
            </a:r>
            <a:r>
              <a:rPr lang="it-IT" altLang="it-IT" sz="4000" kern="100" dirty="0" err="1">
                <a:solidFill>
                  <a:srgbClr val="000000"/>
                </a:solidFill>
                <a:latin typeface="Raleway" panose="020B0503030101060003" pitchFamily="34" charset="0"/>
                <a:cs typeface="Times New Roman" panose="02020603050405020304" pitchFamily="18" charset="0"/>
              </a:rPr>
              <a:t>Environmental</a:t>
            </a:r>
            <a:r>
              <a:rPr lang="it-IT" altLang="it-IT" sz="4000" kern="100" dirty="0">
                <a:solidFill>
                  <a:srgbClr val="000000"/>
                </a:solidFill>
                <a:latin typeface="Raleway" panose="020B0503030101060003" pitchFamily="34" charset="0"/>
                <a:cs typeface="Times New Roman" panose="02020603050405020304" pitchFamily="18" charset="0"/>
              </a:rPr>
              <a:t> and Resource Cost) in ottemperanza all’attuazione dei principi comunitari del «recupero integrale dei costi», compresi quelli ambientali e della risorsa, e del «chi inquina paga»;</a:t>
            </a:r>
          </a:p>
          <a:p>
            <a:pPr lvl="0" algn="just" defTabSz="914400" eaLnBrk="0" fontAlgn="base">
              <a:spcBef>
                <a:spcPct val="0"/>
              </a:spcBef>
              <a:spcAft>
                <a:spcPct val="0"/>
              </a:spcAft>
            </a:pPr>
            <a:endParaRPr lang="it-IT" altLang="it-IT" sz="4000" kern="100" dirty="0">
              <a:solidFill>
                <a:srgbClr val="000000"/>
              </a:solidFill>
              <a:latin typeface="Raleway" panose="020B0503030101060003" pitchFamily="34" charset="0"/>
              <a:cs typeface="Times New Roman" panose="02020603050405020304" pitchFamily="18" charset="0"/>
            </a:endParaRPr>
          </a:p>
          <a:p>
            <a:pPr marL="571500" lvl="0" indent="-571500" algn="just" defTabSz="914400" eaLnBrk="0" fontAlgn="base">
              <a:spcBef>
                <a:spcPct val="0"/>
              </a:spcBef>
              <a:spcAft>
                <a:spcPct val="0"/>
              </a:spcAft>
              <a:buFont typeface="Wingdings" panose="05000000000000000000" pitchFamily="2" charset="2"/>
              <a:buChar char="v"/>
            </a:pPr>
            <a:r>
              <a:rPr lang="it-IT" altLang="it-IT" sz="4000" kern="100" dirty="0">
                <a:solidFill>
                  <a:srgbClr val="000000"/>
                </a:solidFill>
                <a:latin typeface="Raleway" panose="020B0503030101060003" pitchFamily="34" charset="0"/>
                <a:cs typeface="Times New Roman" panose="02020603050405020304" pitchFamily="18" charset="0"/>
              </a:rPr>
              <a:t>ha demandato alle Regioni ed Enti di governo d’ambito la responsabilità di individuare gli interventi in difesa degli ecosistemi locali, mancando ad oggi un “elenco codificato” di interventi eleggibili al quale potersi attenere.</a:t>
            </a:r>
          </a:p>
        </p:txBody>
      </p:sp>
    </p:spTree>
    <p:extLst>
      <p:ext uri="{BB962C8B-B14F-4D97-AF65-F5344CB8AC3E}">
        <p14:creationId xmlns:p14="http://schemas.microsoft.com/office/powerpoint/2010/main" val="10473401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6122B36-F2AD-1449-6248-6BA121478177}"/>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AAEC42CF-8C15-BBFB-BB46-F5BE8CC62F9A}"/>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3" name="Titolo 1">
            <a:extLst>
              <a:ext uri="{FF2B5EF4-FFF2-40B4-BE49-F238E27FC236}">
                <a16:creationId xmlns:a16="http://schemas.microsoft.com/office/drawing/2014/main" id="{5AC12031-A402-F549-A668-2D8B07E5797C}"/>
              </a:ext>
            </a:extLst>
          </p:cNvPr>
          <p:cNvSpPr txBox="1">
            <a:spLocks/>
          </p:cNvSpPr>
          <p:nvPr/>
        </p:nvSpPr>
        <p:spPr>
          <a:xfrm>
            <a:off x="556371" y="2309341"/>
            <a:ext cx="22868965" cy="1025922"/>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sz="6000" dirty="0"/>
              <a:t>DGR n. 1360 del 1 luglio 2024</a:t>
            </a:r>
          </a:p>
        </p:txBody>
      </p:sp>
      <p:sp>
        <p:nvSpPr>
          <p:cNvPr id="6" name="Rectangle 1">
            <a:extLst>
              <a:ext uri="{FF2B5EF4-FFF2-40B4-BE49-F238E27FC236}">
                <a16:creationId xmlns:a16="http://schemas.microsoft.com/office/drawing/2014/main" id="{E9DF9BD1-45E6-1F21-85F6-BC769D936896}"/>
              </a:ext>
            </a:extLst>
          </p:cNvPr>
          <p:cNvSpPr>
            <a:spLocks noChangeArrowheads="1"/>
          </p:cNvSpPr>
          <p:nvPr/>
        </p:nvSpPr>
        <p:spPr bwMode="auto">
          <a:xfrm>
            <a:off x="556371" y="3777275"/>
            <a:ext cx="22868965" cy="1231106"/>
          </a:xfrm>
          <a:prstGeom prst="rect">
            <a:avLst/>
          </a:prstGeom>
          <a:noFill/>
          <a:ln>
            <a:noFill/>
          </a:ln>
          <a:effectLst/>
        </p:spPr>
        <p:txBody>
          <a:bodyPr vert="horz" wrap="square" lIns="0" tIns="0" rIns="0" bIns="0" numCol="1" anchor="ctr" anchorCtr="0" compatLnSpc="1">
            <a:prstTxWarp prst="textNoShape">
              <a:avLst/>
            </a:prstTxWarp>
            <a:spAutoFit/>
          </a:bodyPr>
          <a:lstStyle/>
          <a:p>
            <a:pPr algn="just" defTabSz="914400" eaLnBrk="0" fontAlgn="base">
              <a:spcBef>
                <a:spcPct val="0"/>
              </a:spcBef>
              <a:spcAft>
                <a:spcPct val="0"/>
              </a:spcAft>
            </a:pPr>
            <a:r>
              <a:rPr lang="it-IT" altLang="it-IT" sz="4000" kern="100" dirty="0">
                <a:solidFill>
                  <a:srgbClr val="000000"/>
                </a:solidFill>
                <a:latin typeface="Raleway" panose="020B0503030101060003" pitchFamily="34" charset="0"/>
                <a:cs typeface="Times New Roman" panose="02020603050405020304" pitchFamily="18" charset="0"/>
              </a:rPr>
              <a:t>Con DGR 1360/2024 si vuole fornire un documento strategico per stabilire dei </a:t>
            </a:r>
            <a:r>
              <a:rPr lang="it-IT" altLang="it-IT" sz="4000" b="1" kern="100" dirty="0">
                <a:solidFill>
                  <a:srgbClr val="000000"/>
                </a:solidFill>
                <a:latin typeface="Raleway" panose="020B0503030101060003" pitchFamily="34" charset="0"/>
                <a:cs typeface="Times New Roman" panose="02020603050405020304" pitchFamily="18" charset="0"/>
              </a:rPr>
              <a:t>criteri di definizione degli interventi ammissibili a copertura da tariffa del SII </a:t>
            </a:r>
            <a:r>
              <a:rPr lang="it-IT" altLang="it-IT" sz="4000" kern="100" dirty="0">
                <a:solidFill>
                  <a:srgbClr val="000000"/>
                </a:solidFill>
                <a:latin typeface="Raleway" panose="020B0503030101060003" pitchFamily="34" charset="0"/>
                <a:cs typeface="Times New Roman" panose="02020603050405020304" pitchFamily="18" charset="0"/>
              </a:rPr>
              <a:t>al fine di:</a:t>
            </a:r>
            <a:endParaRPr lang="it-IT" sz="4000" kern="100" dirty="0">
              <a:solidFill>
                <a:srgbClr val="000000"/>
              </a:solidFill>
              <a:latin typeface="Raleway" panose="020B0503030101060003"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C198ACB0-F18D-2FB9-4B2C-79C7EA141464}"/>
              </a:ext>
            </a:extLst>
          </p:cNvPr>
          <p:cNvSpPr txBox="1"/>
          <p:nvPr/>
        </p:nvSpPr>
        <p:spPr>
          <a:xfrm>
            <a:off x="556371" y="5450393"/>
            <a:ext cx="22471154" cy="367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defTabSz="914400">
              <a:lnSpc>
                <a:spcPct val="150000"/>
              </a:lnSpc>
              <a:spcBef>
                <a:spcPct val="0"/>
              </a:spcBef>
              <a:spcAft>
                <a:spcPct val="0"/>
              </a:spcAft>
              <a:buFont typeface="Wingdings,Sans-Serif"/>
              <a:buChar char="v"/>
            </a:pPr>
            <a:r>
              <a:rPr lang="it-IT" sz="4000" dirty="0">
                <a:solidFill>
                  <a:srgbClr val="000000"/>
                </a:solidFill>
                <a:latin typeface="Raleway"/>
              </a:rPr>
              <a:t>migliorare la qualità dei corpi idrici superficiali; </a:t>
            </a:r>
          </a:p>
          <a:p>
            <a:pPr marL="571500" indent="-571500" algn="just" defTabSz="914400">
              <a:lnSpc>
                <a:spcPct val="150000"/>
              </a:lnSpc>
              <a:spcBef>
                <a:spcPct val="0"/>
              </a:spcBef>
              <a:spcAft>
                <a:spcPct val="0"/>
              </a:spcAft>
              <a:buFont typeface="Wingdings,Sans-Serif"/>
              <a:buChar char="v"/>
            </a:pPr>
            <a:r>
              <a:rPr lang="it-IT" sz="4000" dirty="0">
                <a:solidFill>
                  <a:srgbClr val="000000"/>
                </a:solidFill>
                <a:latin typeface="Raleway"/>
              </a:rPr>
              <a:t>garantire la riproducibilità della risorsa idrica per le future generazioni; </a:t>
            </a:r>
            <a:endParaRPr lang="en-US" sz="4000" dirty="0">
              <a:solidFill>
                <a:srgbClr val="000000"/>
              </a:solidFill>
              <a:latin typeface="Raleway"/>
            </a:endParaRPr>
          </a:p>
          <a:p>
            <a:pPr marL="571500" indent="-571500" algn="just" defTabSz="914400">
              <a:lnSpc>
                <a:spcPct val="150000"/>
              </a:lnSpc>
              <a:buFont typeface="Wingdings,Sans-Serif"/>
              <a:buChar char="v"/>
            </a:pPr>
            <a:r>
              <a:rPr lang="it-IT" sz="4000" dirty="0">
                <a:solidFill>
                  <a:srgbClr val="000000"/>
                </a:solidFill>
                <a:latin typeface="Raleway"/>
              </a:rPr>
              <a:t>ricostituire la salute dell’ambiente affinché questo possa fornire benefici multipli alla popolazione</a:t>
            </a:r>
            <a:endParaRPr lang="it-IT" sz="4000" dirty="0"/>
          </a:p>
        </p:txBody>
      </p:sp>
    </p:spTree>
    <p:extLst>
      <p:ext uri="{BB962C8B-B14F-4D97-AF65-F5344CB8AC3E}">
        <p14:creationId xmlns:p14="http://schemas.microsoft.com/office/powerpoint/2010/main" val="37161993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85C43005-DC60-1311-ED80-D10A986B041C}"/>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FBAC3851-9519-1CD5-3FD6-3D7C97BBADDA}"/>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3" name="Titolo 1">
            <a:extLst>
              <a:ext uri="{FF2B5EF4-FFF2-40B4-BE49-F238E27FC236}">
                <a16:creationId xmlns:a16="http://schemas.microsoft.com/office/drawing/2014/main" id="{A7AAC254-46CE-708A-9FFE-5420A37940D2}"/>
              </a:ext>
            </a:extLst>
          </p:cNvPr>
          <p:cNvSpPr txBox="1">
            <a:spLocks/>
          </p:cNvSpPr>
          <p:nvPr/>
        </p:nvSpPr>
        <p:spPr>
          <a:xfrm>
            <a:off x="757516" y="2316976"/>
            <a:ext cx="22868965" cy="1025922"/>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sz="6000" dirty="0"/>
              <a:t>DGR n. 1360 del 1 luglio 2024</a:t>
            </a:r>
          </a:p>
        </p:txBody>
      </p:sp>
      <p:graphicFrame>
        <p:nvGraphicFramePr>
          <p:cNvPr id="4" name="Diagramma 3">
            <a:extLst>
              <a:ext uri="{FF2B5EF4-FFF2-40B4-BE49-F238E27FC236}">
                <a16:creationId xmlns:a16="http://schemas.microsoft.com/office/drawing/2014/main" id="{6EABFA3C-D78A-38C0-F43A-0D29B0F74CA0}"/>
              </a:ext>
            </a:extLst>
          </p:cNvPr>
          <p:cNvGraphicFramePr/>
          <p:nvPr>
            <p:extLst>
              <p:ext uri="{D42A27DB-BD31-4B8C-83A1-F6EECF244321}">
                <p14:modId xmlns:p14="http://schemas.microsoft.com/office/powerpoint/2010/main" val="3076827757"/>
              </p:ext>
            </p:extLst>
          </p:nvPr>
        </p:nvGraphicFramePr>
        <p:xfrm>
          <a:off x="1230556" y="4763046"/>
          <a:ext cx="22395925" cy="8000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DE675434-165B-462A-BF54-3DBEFCE5BBD9}"/>
              </a:ext>
            </a:extLst>
          </p:cNvPr>
          <p:cNvSpPr txBox="1"/>
          <p:nvPr/>
        </p:nvSpPr>
        <p:spPr>
          <a:xfrm rot="10800000" flipV="1">
            <a:off x="757516" y="3642786"/>
            <a:ext cx="1753720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defTabSz="914400" eaLnBrk="0" fontAlgn="base">
              <a:spcBef>
                <a:spcPct val="0"/>
              </a:spcBef>
              <a:spcAft>
                <a:spcPct val="0"/>
              </a:spcAft>
            </a:pPr>
            <a:r>
              <a:rPr lang="it-IT" altLang="it-IT" sz="4000" dirty="0">
                <a:solidFill>
                  <a:srgbClr val="000000"/>
                </a:solidFill>
                <a:latin typeface="Raleway" pitchFamily="2" charset="0"/>
              </a:rPr>
              <a:t>Attraverso tale DGR vengono stabiliti:</a:t>
            </a:r>
          </a:p>
        </p:txBody>
      </p:sp>
    </p:spTree>
    <p:extLst>
      <p:ext uri="{BB962C8B-B14F-4D97-AF65-F5344CB8AC3E}">
        <p14:creationId xmlns:p14="http://schemas.microsoft.com/office/powerpoint/2010/main" val="1298047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A071F0B-36F4-A4D6-C542-C665B73C1E3A}"/>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32E819F7-9B11-9C98-7FAB-C824FA9EBB57}"/>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3" name="Titolo 1">
            <a:extLst>
              <a:ext uri="{FF2B5EF4-FFF2-40B4-BE49-F238E27FC236}">
                <a16:creationId xmlns:a16="http://schemas.microsoft.com/office/drawing/2014/main" id="{02FE957F-17B3-E972-B1A7-8CBA4ABB073B}"/>
              </a:ext>
            </a:extLst>
          </p:cNvPr>
          <p:cNvSpPr txBox="1">
            <a:spLocks/>
          </p:cNvSpPr>
          <p:nvPr/>
        </p:nvSpPr>
        <p:spPr>
          <a:xfrm>
            <a:off x="757512" y="1981553"/>
            <a:ext cx="22868965" cy="1025922"/>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sz="6000" dirty="0"/>
              <a:t>DGR n. 1360 del 1 luglio 2024</a:t>
            </a:r>
          </a:p>
        </p:txBody>
      </p:sp>
      <p:sp>
        <p:nvSpPr>
          <p:cNvPr id="5" name="CasellaDiTesto 4">
            <a:extLst>
              <a:ext uri="{FF2B5EF4-FFF2-40B4-BE49-F238E27FC236}">
                <a16:creationId xmlns:a16="http://schemas.microsoft.com/office/drawing/2014/main" id="{2E49EF1B-808E-C65D-6492-A2D04C06C9C4}"/>
              </a:ext>
            </a:extLst>
          </p:cNvPr>
          <p:cNvSpPr txBox="1"/>
          <p:nvPr/>
        </p:nvSpPr>
        <p:spPr>
          <a:xfrm>
            <a:off x="757514" y="3325884"/>
            <a:ext cx="22868965" cy="1846659"/>
          </a:xfrm>
          <a:prstGeom prst="rect">
            <a:avLst/>
          </a:prstGeom>
          <a:noFill/>
          <a:ln>
            <a:noFill/>
          </a:ln>
          <a:effectLst/>
        </p:spPr>
        <p:txBody>
          <a:bodyPr vert="horz" wrap="square" lIns="0" tIns="0" rIns="0" bIns="0" numCol="1" anchor="ctr" anchorCtr="0" compatLnSpc="1">
            <a:prstTxWarp prst="textNoShape">
              <a:avLst/>
            </a:prstTxWarp>
            <a:spAutoFit/>
          </a:bodyPr>
          <a:lstStyle/>
          <a:p>
            <a:pPr algn="just" defTabSz="914400"/>
            <a:r>
              <a:rPr lang="it-IT" sz="4000" dirty="0">
                <a:solidFill>
                  <a:srgbClr val="000000"/>
                </a:solidFill>
                <a:latin typeface="Raleway"/>
              </a:rPr>
              <a:t>Gli interventi finanziabili </a:t>
            </a:r>
            <a:r>
              <a:rPr lang="it-IT" altLang="it-IT" sz="4000" dirty="0">
                <a:solidFill>
                  <a:srgbClr val="000000"/>
                </a:solidFill>
                <a:latin typeface="Raleway" pitchFamily="2" charset="0"/>
              </a:rPr>
              <a:t>ai sensi delle presenti Linee Guida</a:t>
            </a:r>
            <a:r>
              <a:rPr lang="it-IT" altLang="it-IT" sz="4000" dirty="0">
                <a:solidFill>
                  <a:srgbClr val="000000"/>
                </a:solidFill>
                <a:latin typeface="Raleway"/>
              </a:rPr>
              <a:t> </a:t>
            </a:r>
            <a:r>
              <a:rPr lang="it-IT" altLang="it-IT" sz="4000" dirty="0">
                <a:solidFill>
                  <a:srgbClr val="000000"/>
                </a:solidFill>
                <a:latin typeface="Raleway" pitchFamily="2" charset="0"/>
              </a:rPr>
              <a:t>costituiranno un </a:t>
            </a:r>
            <a:r>
              <a:rPr lang="it-IT" altLang="it-IT" sz="4000" b="1" dirty="0">
                <a:solidFill>
                  <a:srgbClr val="000000"/>
                </a:solidFill>
                <a:latin typeface="Raleway" pitchFamily="2" charset="0"/>
              </a:rPr>
              <a:t>“Programma degli Interventi</a:t>
            </a:r>
            <a:r>
              <a:rPr lang="it-IT" altLang="it-IT" sz="4000" dirty="0">
                <a:solidFill>
                  <a:srgbClr val="000000"/>
                </a:solidFill>
                <a:latin typeface="Raleway" pitchFamily="2" charset="0"/>
              </a:rPr>
              <a:t>” e saranno parte integrante del Piano d’ambito del Servizio Idrico Integrato di cui all’art. 13 della L.R. n. 23 del 2011 ai fini della previsione delle risorse disponibili.</a:t>
            </a:r>
          </a:p>
        </p:txBody>
      </p:sp>
      <p:sp>
        <p:nvSpPr>
          <p:cNvPr id="10" name="Rectangle 1">
            <a:extLst>
              <a:ext uri="{FF2B5EF4-FFF2-40B4-BE49-F238E27FC236}">
                <a16:creationId xmlns:a16="http://schemas.microsoft.com/office/drawing/2014/main" id="{CD707D7E-2796-6FC2-2CBA-B847A0F0D178}"/>
              </a:ext>
            </a:extLst>
          </p:cNvPr>
          <p:cNvSpPr>
            <a:spLocks noChangeArrowheads="1"/>
          </p:cNvSpPr>
          <p:nvPr/>
        </p:nvSpPr>
        <p:spPr bwMode="auto">
          <a:xfrm>
            <a:off x="757513" y="5172543"/>
            <a:ext cx="22868965" cy="3693319"/>
          </a:xfrm>
          <a:prstGeom prst="rect">
            <a:avLst/>
          </a:prstGeom>
          <a:noFill/>
          <a:ln>
            <a:noFill/>
          </a:ln>
          <a:effectLst/>
        </p:spPr>
        <p:txBody>
          <a:bodyPr vert="horz" wrap="square" lIns="0" tIns="0" rIns="0" bIns="0" numCol="1" anchor="ctr" anchorCtr="0" compatLnSpc="1">
            <a:prstTxWarp prst="textNoShape">
              <a:avLst/>
            </a:prstTxWarp>
            <a:spAutoFit/>
          </a:bodyPr>
          <a:lstStyle/>
          <a:p>
            <a:pPr algn="just" defTabSz="914400" eaLnBrk="0" fontAlgn="base">
              <a:spcBef>
                <a:spcPct val="0"/>
              </a:spcBef>
              <a:spcAft>
                <a:spcPct val="0"/>
              </a:spcAft>
            </a:pPr>
            <a:endParaRPr lang="it-IT" altLang="it-IT" sz="4000" dirty="0">
              <a:solidFill>
                <a:srgbClr val="000000"/>
              </a:solidFill>
              <a:latin typeface="Raleway" pitchFamily="2" charset="0"/>
            </a:endParaRPr>
          </a:p>
          <a:p>
            <a:pPr algn="just" defTabSz="914400" eaLnBrk="0" fontAlgn="base">
              <a:spcBef>
                <a:spcPct val="0"/>
              </a:spcBef>
              <a:spcAft>
                <a:spcPct val="0"/>
              </a:spcAft>
            </a:pPr>
            <a:r>
              <a:rPr lang="it-IT" sz="4000" dirty="0">
                <a:solidFill>
                  <a:srgbClr val="000000"/>
                </a:solidFill>
                <a:latin typeface="Raleway"/>
              </a:rPr>
              <a:t>I costi di gestione connessi ai costi ambientali e della risorsa (ERC) derivanti dalle azioni previste nelle Linee Guida, saranno evidenziati con apposita voce nel </a:t>
            </a:r>
            <a:r>
              <a:rPr lang="it-IT" sz="4000" b="1" dirty="0">
                <a:solidFill>
                  <a:srgbClr val="000000"/>
                </a:solidFill>
                <a:latin typeface="Raleway"/>
              </a:rPr>
              <a:t>Piano economico-finanziario del singolo bacino di gestione</a:t>
            </a:r>
            <a:r>
              <a:rPr lang="it-IT" sz="4000" dirty="0">
                <a:solidFill>
                  <a:srgbClr val="000000"/>
                </a:solidFill>
                <a:latin typeface="Raleway"/>
              </a:rPr>
              <a:t> approvato da ATERSIR.</a:t>
            </a:r>
          </a:p>
          <a:p>
            <a:pPr marL="571500" indent="-571500" algn="just" defTabSz="914400" eaLnBrk="0" fontAlgn="base">
              <a:spcBef>
                <a:spcPct val="0"/>
              </a:spcBef>
              <a:spcAft>
                <a:spcPct val="0"/>
              </a:spcAft>
              <a:buFont typeface="Wingdings" panose="05000000000000000000" pitchFamily="2" charset="2"/>
              <a:buChar char="v"/>
            </a:pPr>
            <a:endParaRPr lang="it-IT" sz="4000" dirty="0">
              <a:solidFill>
                <a:srgbClr val="000000"/>
              </a:solidFill>
              <a:latin typeface="Raleway"/>
            </a:endParaRPr>
          </a:p>
          <a:p>
            <a:pPr marL="571500" indent="-571500" algn="just" defTabSz="914400" eaLnBrk="0" fontAlgn="base">
              <a:spcBef>
                <a:spcPct val="0"/>
              </a:spcBef>
              <a:spcAft>
                <a:spcPct val="0"/>
              </a:spcAft>
              <a:buFont typeface="Wingdings" panose="05000000000000000000" pitchFamily="2" charset="2"/>
              <a:buChar char="v"/>
            </a:pPr>
            <a:endParaRPr lang="it-IT" altLang="it-IT" sz="4000" b="1" i="1" dirty="0">
              <a:solidFill>
                <a:schemeClr val="tx1"/>
              </a:solidFill>
              <a:latin typeface="Raleway" pitchFamily="2" charset="0"/>
            </a:endParaRPr>
          </a:p>
        </p:txBody>
      </p:sp>
      <p:graphicFrame>
        <p:nvGraphicFramePr>
          <p:cNvPr id="11" name="Diagramma 10">
            <a:extLst>
              <a:ext uri="{FF2B5EF4-FFF2-40B4-BE49-F238E27FC236}">
                <a16:creationId xmlns:a16="http://schemas.microsoft.com/office/drawing/2014/main" id="{A5793A57-EB15-69AA-B183-0CBA96C43A48}"/>
              </a:ext>
            </a:extLst>
          </p:cNvPr>
          <p:cNvGraphicFramePr/>
          <p:nvPr>
            <p:extLst>
              <p:ext uri="{D42A27DB-BD31-4B8C-83A1-F6EECF244321}">
                <p14:modId xmlns:p14="http://schemas.microsoft.com/office/powerpoint/2010/main" val="3350148374"/>
              </p:ext>
            </p:extLst>
          </p:nvPr>
        </p:nvGraphicFramePr>
        <p:xfrm>
          <a:off x="757511" y="7337611"/>
          <a:ext cx="22868965" cy="5425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0132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5B7DEB2-AFA6-1090-D1C9-D489D9C1357E}"/>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9194BF29-E008-474F-8A8F-253543482D12}"/>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4" name="CasellaDiTesto 3">
            <a:extLst>
              <a:ext uri="{FF2B5EF4-FFF2-40B4-BE49-F238E27FC236}">
                <a16:creationId xmlns:a16="http://schemas.microsoft.com/office/drawing/2014/main" id="{6A544D90-39A9-35B8-B326-278995B550F3}"/>
              </a:ext>
            </a:extLst>
          </p:cNvPr>
          <p:cNvSpPr txBox="1"/>
          <p:nvPr/>
        </p:nvSpPr>
        <p:spPr>
          <a:xfrm>
            <a:off x="717176" y="1905268"/>
            <a:ext cx="22949645" cy="1323439"/>
          </a:xfrm>
          <a:prstGeom prst="rect">
            <a:avLst/>
          </a:prstGeom>
          <a:noFill/>
        </p:spPr>
        <p:txBody>
          <a:bodyPr wrap="square" lIns="91440" tIns="45720" rIns="91440" bIns="45720" rtlCol="0" anchor="t">
            <a:spAutoFit/>
          </a:bodyPr>
          <a:lstStyle/>
          <a:p>
            <a:pPr algn="just" defTabSz="914400" eaLnBrk="0" fontAlgn="base">
              <a:spcBef>
                <a:spcPct val="0"/>
              </a:spcBef>
              <a:spcAft>
                <a:spcPct val="0"/>
              </a:spcAft>
            </a:pPr>
            <a:r>
              <a:rPr lang="it-IT" altLang="it-IT" sz="4000" dirty="0">
                <a:solidFill>
                  <a:srgbClr val="000000"/>
                </a:solidFill>
                <a:latin typeface="Raleway"/>
              </a:rPr>
              <a:t>Le </a:t>
            </a:r>
            <a:r>
              <a:rPr lang="it-IT" altLang="it-IT" sz="4000" b="1" dirty="0">
                <a:solidFill>
                  <a:srgbClr val="000000"/>
                </a:solidFill>
                <a:latin typeface="Raleway"/>
              </a:rPr>
              <a:t>linee guida </a:t>
            </a:r>
            <a:r>
              <a:rPr lang="it-IT" altLang="it-IT" sz="4000" dirty="0">
                <a:solidFill>
                  <a:srgbClr val="000000"/>
                </a:solidFill>
                <a:latin typeface="Raleway"/>
              </a:rPr>
              <a:t>individuano gli interventi volti a potenziare i servizi ecosistemici suddividendoli in </a:t>
            </a:r>
            <a:r>
              <a:rPr lang="it-IT" altLang="it-IT" sz="4000" b="1" dirty="0">
                <a:solidFill>
                  <a:srgbClr val="000000"/>
                </a:solidFill>
                <a:latin typeface="Raleway"/>
              </a:rPr>
              <a:t>4 tipologie:</a:t>
            </a:r>
            <a:endParaRPr lang="it-IT" dirty="0">
              <a:solidFill>
                <a:srgbClr val="000000"/>
              </a:solidFill>
              <a:latin typeface="Calibri"/>
              <a:ea typeface="Calibri"/>
              <a:cs typeface="Calibri"/>
            </a:endParaRPr>
          </a:p>
        </p:txBody>
      </p:sp>
      <p:graphicFrame>
        <p:nvGraphicFramePr>
          <p:cNvPr id="7" name="Diagramma 6">
            <a:extLst>
              <a:ext uri="{FF2B5EF4-FFF2-40B4-BE49-F238E27FC236}">
                <a16:creationId xmlns:a16="http://schemas.microsoft.com/office/drawing/2014/main" id="{89836A44-0D17-6515-3244-6C67EC4A690C}"/>
              </a:ext>
            </a:extLst>
          </p:cNvPr>
          <p:cNvGraphicFramePr/>
          <p:nvPr>
            <p:extLst>
              <p:ext uri="{D42A27DB-BD31-4B8C-83A1-F6EECF244321}">
                <p14:modId xmlns:p14="http://schemas.microsoft.com/office/powerpoint/2010/main" val="4018169472"/>
              </p:ext>
            </p:extLst>
          </p:nvPr>
        </p:nvGraphicFramePr>
        <p:xfrm>
          <a:off x="717176" y="3470830"/>
          <a:ext cx="22949645" cy="9800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6039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CCF32A2-0B80-9AC7-50A5-367566E10B17}"/>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70D2FCBC-8D8B-045A-F425-4C9FA7C5BB71}"/>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3" name="Titolo 1">
            <a:extLst>
              <a:ext uri="{FF2B5EF4-FFF2-40B4-BE49-F238E27FC236}">
                <a16:creationId xmlns:a16="http://schemas.microsoft.com/office/drawing/2014/main" id="{FC6E8C36-FCCE-83EA-E128-92762115D03A}"/>
              </a:ext>
            </a:extLst>
          </p:cNvPr>
          <p:cNvSpPr txBox="1">
            <a:spLocks/>
          </p:cNvSpPr>
          <p:nvPr/>
        </p:nvSpPr>
        <p:spPr>
          <a:xfrm>
            <a:off x="729189" y="2036168"/>
            <a:ext cx="22925622" cy="2410916"/>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dirty="0"/>
              <a:t>1. Interventi volti al contenimento dell’inquinamento di origine diffusa nelle aree di salvaguardia sottese ai prelievi ad uso acquedottistico individuate ai sensi dell’art. 94 del D.lgs. 152/06</a:t>
            </a:r>
          </a:p>
        </p:txBody>
      </p:sp>
      <p:sp>
        <p:nvSpPr>
          <p:cNvPr id="6" name="CasellaDiTesto 5">
            <a:extLst>
              <a:ext uri="{FF2B5EF4-FFF2-40B4-BE49-F238E27FC236}">
                <a16:creationId xmlns:a16="http://schemas.microsoft.com/office/drawing/2014/main" id="{DC46DF0C-AEFD-9E89-7A74-459CF797A66E}"/>
              </a:ext>
            </a:extLst>
          </p:cNvPr>
          <p:cNvSpPr txBox="1"/>
          <p:nvPr/>
        </p:nvSpPr>
        <p:spPr>
          <a:xfrm>
            <a:off x="729189" y="4965174"/>
            <a:ext cx="22925621" cy="3785652"/>
          </a:xfrm>
          <a:prstGeom prst="rect">
            <a:avLst/>
          </a:prstGeom>
          <a:noFill/>
        </p:spPr>
        <p:txBody>
          <a:bodyPr wrap="square" lIns="91440" tIns="45720" rIns="91440" bIns="4572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914400">
              <a:spcBef>
                <a:spcPct val="0"/>
              </a:spcBef>
              <a:spcAft>
                <a:spcPct val="0"/>
              </a:spcAft>
              <a:defRPr sz="4000">
                <a:solidFill>
                  <a:srgbClr val="000000"/>
                </a:solidFill>
                <a:latin typeface="Raleway"/>
              </a:defRPr>
            </a:lvl1pPr>
          </a:lstStyle>
          <a:p>
            <a:r>
              <a:rPr lang="it-IT" b="1" dirty="0"/>
              <a:t>Interventi possibili</a:t>
            </a:r>
            <a:r>
              <a:rPr lang="it-IT" dirty="0"/>
              <a:t>:</a:t>
            </a:r>
          </a:p>
          <a:p>
            <a:pPr marL="571500" indent="-571500">
              <a:buFont typeface="Wingdings" panose="05000000000000000000" pitchFamily="2" charset="2"/>
              <a:buChar char="v"/>
            </a:pPr>
            <a:r>
              <a:rPr lang="it-IT" dirty="0"/>
              <a:t>realizzazione di fasce tampone lungo fossi stradali che costeggiano strade extraurbane ad alta intensità di traffico rii naturali e canali artificiali; </a:t>
            </a:r>
          </a:p>
          <a:p>
            <a:pPr marL="571500" indent="-571500">
              <a:buFont typeface="Wingdings" panose="05000000000000000000" pitchFamily="2" charset="2"/>
              <a:buChar char="v"/>
            </a:pPr>
            <a:r>
              <a:rPr lang="it-IT" dirty="0"/>
              <a:t>realizzazione di volumi d’invaso a scopo plurimo (laminazione e fitodepurazione) lungo fossi stradali che costeggiano strade extraurbane ad alta intensità di traffico, rii naturali e i canali artificiali. </a:t>
            </a:r>
          </a:p>
        </p:txBody>
      </p:sp>
      <p:sp>
        <p:nvSpPr>
          <p:cNvPr id="8" name="CasellaDiTesto 7">
            <a:extLst>
              <a:ext uri="{FF2B5EF4-FFF2-40B4-BE49-F238E27FC236}">
                <a16:creationId xmlns:a16="http://schemas.microsoft.com/office/drawing/2014/main" id="{B424556A-5F77-E245-9C58-5C52B0BFB9F0}"/>
              </a:ext>
            </a:extLst>
          </p:cNvPr>
          <p:cNvSpPr txBox="1"/>
          <p:nvPr/>
        </p:nvSpPr>
        <p:spPr>
          <a:xfrm>
            <a:off x="729190" y="9641939"/>
            <a:ext cx="22925620" cy="1323439"/>
          </a:xfrm>
          <a:prstGeom prst="rect">
            <a:avLst/>
          </a:prstGeom>
          <a:noFill/>
        </p:spPr>
        <p:txBody>
          <a:bodyPr wrap="square">
            <a:spAutoFit/>
          </a:bodyPr>
          <a:lstStyle/>
          <a:p>
            <a:pPr algn="just"/>
            <a:r>
              <a:rPr lang="it-IT" sz="4000" b="1" dirty="0">
                <a:solidFill>
                  <a:srgbClr val="000000"/>
                </a:solidFill>
                <a:latin typeface="Raleway" pitchFamily="2" charset="0"/>
              </a:rPr>
              <a:t>Destinatari dei contributi</a:t>
            </a:r>
            <a:r>
              <a:rPr lang="it-IT" sz="4000" dirty="0">
                <a:solidFill>
                  <a:srgbClr val="000000"/>
                </a:solidFill>
                <a:latin typeface="Raleway" pitchFamily="2" charset="0"/>
              </a:rPr>
              <a:t>: i fornitori di acqua all’ingrosso di cui all’articolo 14, comma 4 della L.R. 25/1999, i Comuni o le Unioni di Comuni, i Consorzi di Bonifica.</a:t>
            </a:r>
          </a:p>
        </p:txBody>
      </p:sp>
    </p:spTree>
    <p:extLst>
      <p:ext uri="{BB962C8B-B14F-4D97-AF65-F5344CB8AC3E}">
        <p14:creationId xmlns:p14="http://schemas.microsoft.com/office/powerpoint/2010/main" val="6367463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457A42C-A295-97D4-810B-F658BFDCDFD6}"/>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A64AF9A8-8915-E788-C653-CE33B7FFED5D}"/>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4" name="Titolo 1">
            <a:extLst>
              <a:ext uri="{FF2B5EF4-FFF2-40B4-BE49-F238E27FC236}">
                <a16:creationId xmlns:a16="http://schemas.microsoft.com/office/drawing/2014/main" id="{B45F839E-A0E3-0B78-42D9-40D6819182A1}"/>
              </a:ext>
            </a:extLst>
          </p:cNvPr>
          <p:cNvSpPr txBox="1">
            <a:spLocks/>
          </p:cNvSpPr>
          <p:nvPr/>
        </p:nvSpPr>
        <p:spPr>
          <a:xfrm>
            <a:off x="627529" y="2108701"/>
            <a:ext cx="22925620" cy="2410916"/>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dirty="0"/>
              <a:t>2. Interventi volti al miglioramento dell’infiltrazione profonda, al contenimento della veicolazione di inquinanti e alla limitazione degli apporti di acque meteoriche verso le reti fognarie in ambito urbano</a:t>
            </a:r>
          </a:p>
        </p:txBody>
      </p:sp>
      <p:sp>
        <p:nvSpPr>
          <p:cNvPr id="9" name="CasellaDiTesto 8">
            <a:extLst>
              <a:ext uri="{FF2B5EF4-FFF2-40B4-BE49-F238E27FC236}">
                <a16:creationId xmlns:a16="http://schemas.microsoft.com/office/drawing/2014/main" id="{7F76AA53-92ED-5BCC-7CA6-8E28092B2D9E}"/>
              </a:ext>
            </a:extLst>
          </p:cNvPr>
          <p:cNvSpPr txBox="1"/>
          <p:nvPr/>
        </p:nvSpPr>
        <p:spPr>
          <a:xfrm>
            <a:off x="598060" y="4965174"/>
            <a:ext cx="22668948" cy="3785652"/>
          </a:xfrm>
          <a:prstGeom prst="rect">
            <a:avLst/>
          </a:prstGeom>
          <a:noFill/>
        </p:spPr>
        <p:txBody>
          <a:bodyPr wrap="square" lIns="91440" tIns="45720" rIns="91440" bIns="4572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914400">
              <a:spcBef>
                <a:spcPct val="0"/>
              </a:spcBef>
              <a:spcAft>
                <a:spcPct val="0"/>
              </a:spcAft>
              <a:defRPr sz="4000" b="1">
                <a:solidFill>
                  <a:srgbClr val="000000"/>
                </a:solidFill>
                <a:latin typeface="Raleway"/>
              </a:defRPr>
            </a:lvl1pPr>
          </a:lstStyle>
          <a:p>
            <a:r>
              <a:rPr lang="it-IT" dirty="0"/>
              <a:t>Interventi possibili</a:t>
            </a:r>
            <a:r>
              <a:rPr lang="it-IT" b="0" dirty="0"/>
              <a:t>:</a:t>
            </a:r>
          </a:p>
          <a:p>
            <a:pPr marL="571500" indent="-571500">
              <a:buFont typeface="Wingdings" panose="05000000000000000000" pitchFamily="2" charset="2"/>
              <a:buChar char="v"/>
            </a:pPr>
            <a:r>
              <a:rPr lang="it-IT" b="0" dirty="0"/>
              <a:t>de-</a:t>
            </a:r>
            <a:r>
              <a:rPr lang="it-IT" b="0" dirty="0" err="1"/>
              <a:t>sealing</a:t>
            </a:r>
            <a:r>
              <a:rPr lang="it-IT" b="0" dirty="0"/>
              <a:t>;</a:t>
            </a:r>
          </a:p>
          <a:p>
            <a:pPr marL="571500" indent="-571500">
              <a:buFont typeface="Wingdings" panose="05000000000000000000" pitchFamily="2" charset="2"/>
              <a:buChar char="v"/>
            </a:pPr>
            <a:r>
              <a:rPr lang="it-IT" b="0" dirty="0"/>
              <a:t>sostituzione di pavimentazioni impermeabili con pavimenti permeabili;</a:t>
            </a:r>
          </a:p>
          <a:p>
            <a:pPr marL="571500" indent="-571500">
              <a:buFont typeface="Wingdings" panose="05000000000000000000" pitchFamily="2" charset="2"/>
              <a:buChar char="v"/>
            </a:pPr>
            <a:r>
              <a:rPr lang="it-IT" b="0" dirty="0"/>
              <a:t>realizzazione di sistemi di drenaggio sostenibili (trincee filtranti, canali filtranti, stagni e zone umide, canali vegetati);</a:t>
            </a:r>
          </a:p>
          <a:p>
            <a:pPr marL="571500" indent="-571500">
              <a:buFont typeface="Wingdings" panose="05000000000000000000" pitchFamily="2" charset="2"/>
              <a:buChar char="v"/>
            </a:pPr>
            <a:r>
              <a:rPr lang="it-IT" b="0" dirty="0"/>
              <a:t>realizzazione di sistemi per la raccolta e il riuso delle acque meteoriche.</a:t>
            </a:r>
          </a:p>
        </p:txBody>
      </p:sp>
      <p:sp>
        <p:nvSpPr>
          <p:cNvPr id="10" name="CasellaDiTesto 9">
            <a:extLst>
              <a:ext uri="{FF2B5EF4-FFF2-40B4-BE49-F238E27FC236}">
                <a16:creationId xmlns:a16="http://schemas.microsoft.com/office/drawing/2014/main" id="{146D90A6-9A24-7753-521D-36318930D5EB}"/>
              </a:ext>
            </a:extLst>
          </p:cNvPr>
          <p:cNvSpPr txBox="1"/>
          <p:nvPr/>
        </p:nvSpPr>
        <p:spPr>
          <a:xfrm>
            <a:off x="568590" y="9986561"/>
            <a:ext cx="22984559" cy="1938992"/>
          </a:xfrm>
          <a:prstGeom prst="rect">
            <a:avLst/>
          </a:prstGeom>
          <a:noFill/>
        </p:spPr>
        <p:txBody>
          <a:bodyPr wrap="square">
            <a:spAutoFit/>
          </a:bodyPr>
          <a:lstStyle/>
          <a:p>
            <a:pPr algn="just"/>
            <a:r>
              <a:rPr lang="it-IT" sz="4000" b="1" dirty="0">
                <a:solidFill>
                  <a:srgbClr val="000000"/>
                </a:solidFill>
                <a:latin typeface="Raleway" pitchFamily="2" charset="0"/>
              </a:rPr>
              <a:t>Destinatari dei contributi</a:t>
            </a:r>
            <a:r>
              <a:rPr lang="it-IT" sz="4000" dirty="0">
                <a:solidFill>
                  <a:srgbClr val="000000"/>
                </a:solidFill>
                <a:latin typeface="Raleway" pitchFamily="2" charset="0"/>
              </a:rPr>
              <a:t>: i Comuni e le associazioni di Comuni, i Gestori del Servizio Idrico Integrato.</a:t>
            </a:r>
            <a:endParaRPr lang="it-IT" dirty="0"/>
          </a:p>
          <a:p>
            <a:pPr algn="just"/>
            <a:endParaRPr lang="it-IT" sz="4000" dirty="0">
              <a:solidFill>
                <a:srgbClr val="FF0000"/>
              </a:solidFill>
              <a:latin typeface="Raleway" pitchFamily="2" charset="0"/>
            </a:endParaRPr>
          </a:p>
        </p:txBody>
      </p:sp>
    </p:spTree>
    <p:extLst>
      <p:ext uri="{BB962C8B-B14F-4D97-AF65-F5344CB8AC3E}">
        <p14:creationId xmlns:p14="http://schemas.microsoft.com/office/powerpoint/2010/main" val="2843988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0C1BD4A8-2F21-766E-959B-298B16179138}"/>
            </a:ext>
          </a:extLst>
        </p:cNvPr>
        <p:cNvGrpSpPr/>
        <p:nvPr/>
      </p:nvGrpSpPr>
      <p:grpSpPr>
        <a:xfrm>
          <a:off x="0" y="0"/>
          <a:ext cx="0" cy="0"/>
          <a:chOff x="0" y="0"/>
          <a:chExt cx="0" cy="0"/>
        </a:xfrm>
      </p:grpSpPr>
      <p:pic>
        <p:nvPicPr>
          <p:cNvPr id="2" name="Immagine 1" descr="Immagine che contiene testo, schermata, grafica, Carattere&#10;&#10;Descrizione generata automaticamente">
            <a:extLst>
              <a:ext uri="{FF2B5EF4-FFF2-40B4-BE49-F238E27FC236}">
                <a16:creationId xmlns:a16="http://schemas.microsoft.com/office/drawing/2014/main" id="{2C5166A7-CCE7-6146-508B-B620F4CB2CFC}"/>
              </a:ext>
            </a:extLst>
          </p:cNvPr>
          <p:cNvPicPr>
            <a:picLocks noChangeAspect="1"/>
          </p:cNvPicPr>
          <p:nvPr/>
        </p:nvPicPr>
        <p:blipFill>
          <a:blip r:embed="rId2" cstate="print">
            <a:extLst>
              <a:ext uri="{28A0092B-C50C-407E-A947-70E740481C1C}">
                <a14:useLocalDpi xmlns:a14="http://schemas.microsoft.com/office/drawing/2010/main" val="0"/>
              </a:ext>
            </a:extLst>
          </a:blip>
          <a:srcRect b="84535"/>
          <a:stretch/>
        </p:blipFill>
        <p:spPr>
          <a:xfrm>
            <a:off x="17962877" y="321243"/>
            <a:ext cx="6136644" cy="1341902"/>
          </a:xfrm>
          <a:prstGeom prst="rect">
            <a:avLst/>
          </a:prstGeom>
        </p:spPr>
      </p:pic>
      <p:sp>
        <p:nvSpPr>
          <p:cNvPr id="9" name="CasellaDiTesto 8">
            <a:extLst>
              <a:ext uri="{FF2B5EF4-FFF2-40B4-BE49-F238E27FC236}">
                <a16:creationId xmlns:a16="http://schemas.microsoft.com/office/drawing/2014/main" id="{BF5566E0-FFD9-F62F-7BEC-B2F2718C4A35}"/>
              </a:ext>
            </a:extLst>
          </p:cNvPr>
          <p:cNvSpPr txBox="1"/>
          <p:nvPr/>
        </p:nvSpPr>
        <p:spPr>
          <a:xfrm>
            <a:off x="617621" y="5918822"/>
            <a:ext cx="22668948" cy="2554545"/>
          </a:xfrm>
          <a:prstGeom prst="rect">
            <a:avLst/>
          </a:prstGeom>
          <a:noFill/>
        </p:spPr>
        <p:txBody>
          <a:bodyPr wrap="square" lIns="91440" tIns="45720" rIns="91440" bIns="4572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914400">
              <a:spcBef>
                <a:spcPct val="0"/>
              </a:spcBef>
              <a:spcAft>
                <a:spcPct val="0"/>
              </a:spcAft>
              <a:defRPr sz="4000" b="1">
                <a:solidFill>
                  <a:srgbClr val="000000"/>
                </a:solidFill>
                <a:latin typeface="Raleway"/>
              </a:defRPr>
            </a:lvl1pPr>
          </a:lstStyle>
          <a:p>
            <a:r>
              <a:rPr lang="it-IT" dirty="0"/>
              <a:t>Interventi possibili</a:t>
            </a:r>
            <a:r>
              <a:rPr lang="it-IT" b="0" dirty="0"/>
              <a:t>:</a:t>
            </a:r>
          </a:p>
          <a:p>
            <a:pPr marL="742950" indent="-742950">
              <a:buFont typeface="Wingdings" panose="05000000000000000000" pitchFamily="2" charset="2"/>
              <a:buChar char="v"/>
            </a:pPr>
            <a:r>
              <a:rPr lang="it-IT" b="0" dirty="0">
                <a:latin typeface="Raleway" pitchFamily="2" charset="0"/>
              </a:rPr>
              <a:t>realizzazione di sistemi di distribuzione e stoccaggio delle acque reflue depurate, provenienti da impianti di trattamento delle acque reflue urbane individuati dalla Regione con propria direttiva.</a:t>
            </a:r>
          </a:p>
        </p:txBody>
      </p:sp>
      <p:sp>
        <p:nvSpPr>
          <p:cNvPr id="3" name="Titolo 1">
            <a:extLst>
              <a:ext uri="{FF2B5EF4-FFF2-40B4-BE49-F238E27FC236}">
                <a16:creationId xmlns:a16="http://schemas.microsoft.com/office/drawing/2014/main" id="{BD9C024B-D926-B534-0F90-F691CFEB5708}"/>
              </a:ext>
            </a:extLst>
          </p:cNvPr>
          <p:cNvSpPr txBox="1">
            <a:spLocks/>
          </p:cNvSpPr>
          <p:nvPr/>
        </p:nvSpPr>
        <p:spPr>
          <a:xfrm>
            <a:off x="617621" y="1706019"/>
            <a:ext cx="22973020" cy="2410916"/>
          </a:xfrm>
          <a:prstGeom prst="rect">
            <a:avLst/>
          </a:prstGeom>
          <a:ln w="12700">
            <a:miter lim="400000"/>
          </a:ln>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5000" b="1">
                <a:solidFill>
                  <a:srgbClr val="64AD85"/>
                </a:solidFill>
                <a:latin typeface="Raleway"/>
                <a:ea typeface="Raleway"/>
                <a:cs typeface="Raleway"/>
              </a:defRPr>
            </a:lvl1pPr>
          </a:lstStyle>
          <a:p>
            <a:r>
              <a:rPr lang="it-IT" dirty="0"/>
              <a:t>3. Interventi volti al miglioramento dell’abbattimento dei carichi inquinanti presso gli impianti di trattamento delle acque reflue urbane anche ai fini del riutilizzo ad uso irriguo delle acque reflue depurate</a:t>
            </a:r>
          </a:p>
        </p:txBody>
      </p:sp>
      <p:sp>
        <p:nvSpPr>
          <p:cNvPr id="5" name="CasellaDiTesto 4">
            <a:extLst>
              <a:ext uri="{FF2B5EF4-FFF2-40B4-BE49-F238E27FC236}">
                <a16:creationId xmlns:a16="http://schemas.microsoft.com/office/drawing/2014/main" id="{177327C5-B6ED-527E-9B54-02165897E0C4}"/>
              </a:ext>
            </a:extLst>
          </p:cNvPr>
          <p:cNvSpPr txBox="1"/>
          <p:nvPr/>
        </p:nvSpPr>
        <p:spPr>
          <a:xfrm>
            <a:off x="617621" y="4615010"/>
            <a:ext cx="22089978" cy="707886"/>
          </a:xfrm>
          <a:prstGeom prst="rect">
            <a:avLst/>
          </a:prstGeom>
          <a:noFill/>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4000">
                <a:solidFill>
                  <a:srgbClr val="000000"/>
                </a:solidFill>
                <a:latin typeface="Raleway" pitchFamily="2" charset="0"/>
              </a:defRPr>
            </a:lvl1pPr>
          </a:lstStyle>
          <a:p>
            <a:r>
              <a:rPr lang="it-IT" dirty="0"/>
              <a:t>Massimizzare il riuso per recuperare agli usi potabili le acque emunte dall’ambiente</a:t>
            </a:r>
          </a:p>
        </p:txBody>
      </p:sp>
      <p:sp>
        <p:nvSpPr>
          <p:cNvPr id="6" name="CasellaDiTesto 5">
            <a:extLst>
              <a:ext uri="{FF2B5EF4-FFF2-40B4-BE49-F238E27FC236}">
                <a16:creationId xmlns:a16="http://schemas.microsoft.com/office/drawing/2014/main" id="{E67AF3AD-FC2D-42C3-39E8-CCC340B916BA}"/>
              </a:ext>
            </a:extLst>
          </p:cNvPr>
          <p:cNvSpPr txBox="1"/>
          <p:nvPr/>
        </p:nvSpPr>
        <p:spPr>
          <a:xfrm>
            <a:off x="617621" y="9567368"/>
            <a:ext cx="23012398" cy="707886"/>
          </a:xfrm>
          <a:prstGeom prst="rect">
            <a:avLst/>
          </a:prstGeom>
          <a:noFill/>
        </p:spPr>
        <p:txBody>
          <a:bodyPr wrap="square">
            <a:spAutoFit/>
          </a:bodyPr>
          <a:lstStyle/>
          <a:p>
            <a:pPr algn="just"/>
            <a:r>
              <a:rPr lang="it-IT" sz="4000" b="1" dirty="0">
                <a:solidFill>
                  <a:srgbClr val="000000"/>
                </a:solidFill>
                <a:latin typeface="Raleway" pitchFamily="2" charset="0"/>
              </a:rPr>
              <a:t>Destinatari dei contributi</a:t>
            </a:r>
            <a:r>
              <a:rPr lang="it-IT" sz="4000" dirty="0">
                <a:solidFill>
                  <a:srgbClr val="000000"/>
                </a:solidFill>
                <a:latin typeface="Raleway" pitchFamily="2" charset="0"/>
              </a:rPr>
              <a:t>: i Gestori del Servizio Idrico Integrato, i Consorzi di Bonifica.</a:t>
            </a:r>
          </a:p>
        </p:txBody>
      </p:sp>
    </p:spTree>
    <p:extLst>
      <p:ext uri="{BB962C8B-B14F-4D97-AF65-F5344CB8AC3E}">
        <p14:creationId xmlns:p14="http://schemas.microsoft.com/office/powerpoint/2010/main" val="13360283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B1C7757DDEF19468758522AF9D42777" ma:contentTypeVersion="15" ma:contentTypeDescription="Creare un nuovo documento." ma:contentTypeScope="" ma:versionID="a7d018935249544bdff5fb3fda072de3">
  <xsd:schema xmlns:xsd="http://www.w3.org/2001/XMLSchema" xmlns:xs="http://www.w3.org/2001/XMLSchema" xmlns:p="http://schemas.microsoft.com/office/2006/metadata/properties" xmlns:ns3="b8c928d0-2c36-4f23-b851-50586d6f48b8" xmlns:ns4="c3e9f1b5-4f27-4f8e-bbaa-33e931cf96e0" targetNamespace="http://schemas.microsoft.com/office/2006/metadata/properties" ma:root="true" ma:fieldsID="4edfc9c4da3838884a3069b8f37f61b9" ns3:_="" ns4:_="">
    <xsd:import namespace="b8c928d0-2c36-4f23-b851-50586d6f48b8"/>
    <xsd:import namespace="c3e9f1b5-4f27-4f8e-bbaa-33e931cf96e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928d0-2c36-4f23-b851-50586d6f4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e9f1b5-4f27-4f8e-bbaa-33e931cf96e0"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element name="SharingHintHash" ma:index="15"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8c928d0-2c36-4f23-b851-50586d6f48b8" xsi:nil="true"/>
  </documentManagement>
</p:properties>
</file>

<file path=customXml/itemProps1.xml><?xml version="1.0" encoding="utf-8"?>
<ds:datastoreItem xmlns:ds="http://schemas.openxmlformats.org/officeDocument/2006/customXml" ds:itemID="{2DEBAECE-17B4-4BE3-89F4-41F86F687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928d0-2c36-4f23-b851-50586d6f48b8"/>
    <ds:schemaRef ds:uri="c3e9f1b5-4f27-4f8e-bbaa-33e931cf96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567A3-28D4-4A20-B938-0389D900ECC4}">
  <ds:schemaRefs>
    <ds:schemaRef ds:uri="http://schemas.microsoft.com/sharepoint/v3/contenttype/forms"/>
  </ds:schemaRefs>
</ds:datastoreItem>
</file>

<file path=customXml/itemProps3.xml><?xml version="1.0" encoding="utf-8"?>
<ds:datastoreItem xmlns:ds="http://schemas.openxmlformats.org/officeDocument/2006/customXml" ds:itemID="{95F47A73-D370-4BC9-A887-5006D8B51CDA}">
  <ds:schemaRefs>
    <ds:schemaRef ds:uri="b8c928d0-2c36-4f23-b851-50586d6f48b8"/>
    <ds:schemaRef ds:uri="http://purl.org/dc/elements/1.1/"/>
    <ds:schemaRef ds:uri="http://schemas.microsoft.com/office/2006/documentManagement/types"/>
    <ds:schemaRef ds:uri="c3e9f1b5-4f27-4f8e-bbaa-33e931cf96e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308</TotalTime>
  <Words>1226</Words>
  <Application>Microsoft Office PowerPoint</Application>
  <PresentationFormat>Personalizzato</PresentationFormat>
  <Paragraphs>63</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Calibri</vt:lpstr>
      <vt:lpstr>Helvetica Neue</vt:lpstr>
      <vt:lpstr>Raleway</vt:lpstr>
      <vt:lpstr>Raleway </vt:lpstr>
      <vt:lpstr>Wingdings</vt:lpstr>
      <vt:lpstr>Wingdings,Sans-Serif</vt:lpstr>
      <vt:lpstr>21_BasicWhite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Sblendorio Teresa Valentina</dc:creator>
  <cp:lastModifiedBy>Scaldaferri Maria Francesca</cp:lastModifiedBy>
  <cp:revision>13</cp:revision>
  <cp:lastPrinted>2025-07-29T15:50:00Z</cp:lastPrinted>
  <dcterms:modified xsi:type="dcterms:W3CDTF">2025-07-31T10:11:48Z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0x0101005B1C7757DDEF19468758522AF9D42777</vt:lpwstr>
  </property>
</Properties>
</file>