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25"/>
  </p:notesMasterIdLst>
  <p:sldIdLst>
    <p:sldId id="256" r:id="rId3"/>
    <p:sldId id="257" r:id="rId4"/>
    <p:sldId id="27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8" roundtripDataSignature="AMtx7mgFxulbIVa4wW5Ed3EwSG8EOAMTu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customschemas.google.com/relationships/presentationmetadata" Target="meta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1" name="Google Shape;181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1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Google Shape;252;p1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p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2" name="Google Shape;26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9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pertina">
  <p:cSld name="Copertina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33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3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0" name="Google Shape;70;p33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1" name="Google Shape;71;p3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3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3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34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3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3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35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3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3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2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2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6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4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3" name="Google Shape;33;p26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34" name="Google Shape;34;p2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27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27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2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2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44" name="Google Shape;44;p2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9" name="Google Shape;49;p2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50" name="Google Shape;50;p2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2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3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3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Google Shape;55;p3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6" name="Google Shape;56;p3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7" name="Google Shape;57;p3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8" name="Google Shape;58;p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3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3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3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3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2"/>
          <p:cNvSpPr/>
          <p:nvPr/>
        </p:nvSpPr>
        <p:spPr>
          <a:xfrm>
            <a:off x="-17463" y="0"/>
            <a:ext cx="9161463" cy="1773238"/>
          </a:xfrm>
          <a:prstGeom prst="rect">
            <a:avLst/>
          </a:prstGeom>
          <a:solidFill>
            <a:srgbClr val="0098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1" name="Google Shape;11;p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565525" y="260350"/>
            <a:ext cx="1978025" cy="1223963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22"/>
          <p:cNvSpPr/>
          <p:nvPr/>
        </p:nvSpPr>
        <p:spPr>
          <a:xfrm>
            <a:off x="0" y="1844675"/>
            <a:ext cx="9144000" cy="417513"/>
          </a:xfrm>
          <a:prstGeom prst="rect">
            <a:avLst/>
          </a:prstGeom>
          <a:solidFill>
            <a:srgbClr val="8C90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22"/>
          <p:cNvSpPr/>
          <p:nvPr/>
        </p:nvSpPr>
        <p:spPr>
          <a:xfrm>
            <a:off x="0" y="6597650"/>
            <a:ext cx="9144000" cy="287338"/>
          </a:xfrm>
          <a:prstGeom prst="rect">
            <a:avLst/>
          </a:prstGeom>
          <a:solidFill>
            <a:srgbClr val="0098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22"/>
          <p:cNvSpPr txBox="1"/>
          <p:nvPr/>
        </p:nvSpPr>
        <p:spPr>
          <a:xfrm>
            <a:off x="15875" y="1930400"/>
            <a:ext cx="9144000" cy="323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85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B2B4B8"/>
              </a:buClr>
              <a:buSzPct val="100000"/>
              <a:buFont typeface="Arial"/>
              <a:buNone/>
            </a:pPr>
            <a:r>
              <a:rPr lang="it-IT" sz="2400" b="1" i="0" u="none" strike="noStrike" cap="none">
                <a:solidFill>
                  <a:srgbClr val="B2B4B8"/>
                </a:solidFill>
                <a:latin typeface="Calibri"/>
                <a:ea typeface="Calibri"/>
                <a:cs typeface="Calibri"/>
                <a:sym typeface="Calibri"/>
              </a:rPr>
              <a:t>AGENZIA TERRITORIALE DELL’</a:t>
            </a:r>
            <a:r>
              <a:rPr lang="it-IT" sz="2400" b="1" i="0" u="none" strike="noStrike" cap="none">
                <a:solidFill>
                  <a:srgbClr val="FEFFFE"/>
                </a:solidFill>
                <a:latin typeface="Calibri"/>
                <a:ea typeface="Calibri"/>
                <a:cs typeface="Calibri"/>
                <a:sym typeface="Calibri"/>
              </a:rPr>
              <a:t>EMILIA-ROMAGNA PER I SERVIZI IDRICI E RIFIUTI</a:t>
            </a:r>
            <a:endParaRPr/>
          </a:p>
        </p:txBody>
      </p:sp>
      <p:sp>
        <p:nvSpPr>
          <p:cNvPr id="15" name="Google Shape;15;p22"/>
          <p:cNvSpPr/>
          <p:nvPr/>
        </p:nvSpPr>
        <p:spPr>
          <a:xfrm>
            <a:off x="0" y="6524625"/>
            <a:ext cx="9144000" cy="73025"/>
          </a:xfrm>
          <a:prstGeom prst="rect">
            <a:avLst/>
          </a:prstGeom>
          <a:solidFill>
            <a:srgbClr val="D9202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4"/>
          <p:cNvSpPr/>
          <p:nvPr/>
        </p:nvSpPr>
        <p:spPr>
          <a:xfrm>
            <a:off x="0" y="6356350"/>
            <a:ext cx="9144000" cy="287338"/>
          </a:xfrm>
          <a:prstGeom prst="rect">
            <a:avLst/>
          </a:prstGeom>
          <a:solidFill>
            <a:srgbClr val="009849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24"/>
          <p:cNvSpPr/>
          <p:nvPr/>
        </p:nvSpPr>
        <p:spPr>
          <a:xfrm>
            <a:off x="0" y="6283325"/>
            <a:ext cx="9144000" cy="73025"/>
          </a:xfrm>
          <a:prstGeom prst="rect">
            <a:avLst/>
          </a:prstGeom>
          <a:solidFill>
            <a:srgbClr val="D9202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2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2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‹N›</a:t>
            </a:fld>
            <a:endParaRPr/>
          </a:p>
        </p:txBody>
      </p:sp>
      <p:pic>
        <p:nvPicPr>
          <p:cNvPr id="22" name="Google Shape;22;p24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50838" y="6237288"/>
            <a:ext cx="835025" cy="517525"/>
          </a:xfrm>
          <a:prstGeom prst="rect">
            <a:avLst/>
          </a:prstGeom>
          <a:noFill/>
          <a:ln>
            <a:noFill/>
          </a:ln>
        </p:spPr>
      </p:pic>
      <p:sp>
        <p:nvSpPr>
          <p:cNvPr id="23" name="Google Shape;23;p2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24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rgbClr val="D9202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te.gov.it/pagina/pnrr-pubblicazione-decreti-economia-circolar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anci.it/nicotra-per-i-comuni-le-migliori-condizioni-di-contesto-centrale-collaborazione-istituzionale/" TargetMode="Externa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"/>
          <p:cNvSpPr txBox="1">
            <a:spLocks noGrp="1"/>
          </p:cNvSpPr>
          <p:nvPr>
            <p:ph type="ctrTitle"/>
          </p:nvPr>
        </p:nvSpPr>
        <p:spPr>
          <a:xfrm>
            <a:off x="0" y="2335213"/>
            <a:ext cx="9144000" cy="2808287"/>
          </a:xfrm>
          <a:prstGeom prst="rect">
            <a:avLst/>
          </a:prstGeom>
          <a:solidFill>
            <a:srgbClr val="F1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0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  <a:t>GLI AVVISI DEL MITE PER L’ATTUAZIONE DEGLI INTERVENTI RELATIVI ALL’INVESTIMENTO 1.1,</a:t>
            </a:r>
            <a:br>
              <a:rPr lang="it-IT" sz="1800" b="0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0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  <a:t>MISSIONE 2, COMPONENTE 1 DEL PIANO NAZIONALE DI RIPRESA E RESILIENZA (PNRR)</a:t>
            </a:r>
            <a:br>
              <a:rPr lang="it-IT" sz="1800" b="0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it-IT" sz="1800" b="1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  <a:t>WEBINAR 19 NOVEMBRE 2021</a:t>
            </a:r>
            <a:br>
              <a:rPr lang="it-IT" sz="1800" b="0" i="0" u="none" strike="noStrike" cap="none" dirty="0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 b="0" i="0" u="none" strike="noStrike" cap="none" dirty="0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8" name="Google Shape;88;p1"/>
          <p:cNvSpPr txBox="1">
            <a:spLocks noGrp="1"/>
          </p:cNvSpPr>
          <p:nvPr>
            <p:ph type="subTitle" idx="1"/>
          </p:nvPr>
        </p:nvSpPr>
        <p:spPr>
          <a:xfrm>
            <a:off x="0" y="5143500"/>
            <a:ext cx="9144000" cy="1454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14042"/>
              </a:buClr>
              <a:buSzPts val="2400"/>
              <a:buFont typeface="Arial"/>
              <a:buNone/>
            </a:pPr>
            <a:r>
              <a:rPr lang="it-IT" sz="2400" b="0" i="0" u="none" strike="noStrike" cap="none">
                <a:solidFill>
                  <a:srgbClr val="414042"/>
                </a:solidFill>
                <a:latin typeface="Calibri"/>
                <a:ea typeface="Calibri"/>
                <a:cs typeface="Calibri"/>
                <a:sym typeface="Calibri"/>
              </a:rPr>
              <a:t>REALIZZAZIONE DI INTERVENTI PER MIGLIORARE LA GESTIONE DEI RIFIUTI ATTRAVERSO LA MECCANIZZAZIONE DELLA RACCOLTA DIFFERENZIATA E LA CREAZIONE DI ULTERIORI STRUTTURE DI TRATTAMENTO DEI RIFIUTI</a:t>
            </a:r>
            <a:endParaRPr sz="2400" b="0" i="0" u="none" strike="noStrike" cap="none">
              <a:solidFill>
                <a:srgbClr val="41404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66" name="Google Shape;166;p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10</a:t>
            </a:fld>
            <a:endParaRPr/>
          </a:p>
        </p:txBody>
      </p:sp>
      <p:sp>
        <p:nvSpPr>
          <p:cNvPr id="168" name="Google Shape;168;p9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GESTORI: soggetti affidatari del servizio di gestione dei rifiuti urbani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Possono essere delegati in nome e per conto di ATERSIR a presentare le proposte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Possono elaborare le proposte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Possono essere delegati da ATERSIR ad individuare i «soggetti realizzatori»divenire «soggetti realizzatori» </a:t>
            </a:r>
            <a:r>
              <a:rPr lang="it-IT">
                <a:highlight>
                  <a:srgbClr val="FFFF00"/>
                </a:highlight>
              </a:rPr>
              <a:t>nel rispetto della normativa sull’affidamento dei contratti pubblici (art. 4, co. 9 degli avvisi).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75" name="Google Shape;175;p1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11</a:t>
            </a:fld>
            <a:endParaRPr/>
          </a:p>
        </p:txBody>
      </p:sp>
      <p:sp>
        <p:nvSpPr>
          <p:cNvPr id="177" name="Google Shape;177;p10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8" name="Google Shape;178;p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rPr lang="it-IT" sz="2800"/>
              <a:t>COMUNI 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800" b="1"/>
              <a:t>Possono essere delegati a presentare le proposte </a:t>
            </a:r>
            <a:r>
              <a:rPr lang="it-IT" sz="2800"/>
              <a:t>in nome e per conto di ATERSIR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800"/>
              <a:t>Possono elaborare le proposte, ma in ER non possono mai divenire «soggetti destinatari» e quindi:</a:t>
            </a:r>
            <a:endParaRPr/>
          </a:p>
          <a:p>
            <a:pPr marL="342900" lvl="0" indent="-34290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it-IT" sz="2800"/>
              <a:t>non possono essere delegati da ATERSIR ad individuare i «soggetti realizzatori» (prerogativa che, al momento, sembra essere riservata solo ai Gestori – v. art. 4, co. 9 degli avvisi).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84" name="Google Shape;184;p1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12</a:t>
            </a:fld>
            <a:endParaRPr/>
          </a:p>
        </p:txBody>
      </p:sp>
      <p:sp>
        <p:nvSpPr>
          <p:cNvPr id="186" name="Google Shape;186;p11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REGIONE EMILIA ROMAGNA</a:t>
            </a:r>
            <a:endParaRPr/>
          </a:p>
          <a:p>
            <a:pPr marL="342900" lvl="0" indent="-3429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attesta la coerenza dell’intervento oggetto della Proposta medesima, con gli obiettivi del PRGR qualora non sia già previsto dallo strumento pianificatorio, rilasciando al Soggetto Destinatario espresso nulla osta sulla proposta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MOTIVI DI CONDIVISIONE/1</a:t>
            </a:r>
            <a:endParaRPr/>
          </a:p>
        </p:txBody>
      </p:sp>
      <p:sp>
        <p:nvSpPr>
          <p:cNvPr id="193" name="Google Shape;193;p1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4" name="Google Shape;194;p1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13</a:t>
            </a:fld>
            <a:endParaRPr/>
          </a:p>
        </p:txBody>
      </p:sp>
      <p:sp>
        <p:nvSpPr>
          <p:cNvPr id="195" name="Google Shape;195;p12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Google Shape;196;p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le proposte dei singoli Comuni possano essere organizzate in proposte unitarie dai gestori dei servizi per i relativi territori?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i Gestori siano delegati ad un’attività di ascolto e sistematizzazione delle proposte dei Comuni?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1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LE PROPOSTE</a:t>
            </a:r>
            <a:endParaRPr/>
          </a:p>
        </p:txBody>
      </p:sp>
      <p:sp>
        <p:nvSpPr>
          <p:cNvPr id="202" name="Google Shape;202;p13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1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14</a:t>
            </a:fld>
            <a:endParaRPr/>
          </a:p>
        </p:txBody>
      </p:sp>
      <p:sp>
        <p:nvSpPr>
          <p:cNvPr id="204" name="Google Shape;204;p13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5" name="Google Shape;205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3200"/>
              <a:buNone/>
            </a:pPr>
            <a:r>
              <a:rPr lang="it-IT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(art. 9 degli avvisi): le proposte, preliminarmente approvate dall'organo competente ad impegnare il soggetto destinatario (Consiglio d'Ambito), devono essere presentate dal legale rappresentante del soggetto destinatario (Presidente del Consiglio d'Ambito) o da suo delegato (es. A.D./Procuratore del Gestore)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PROPRIETA’ DEI BENI</a:t>
            </a:r>
            <a:endParaRPr/>
          </a:p>
        </p:txBody>
      </p:sp>
      <p:sp>
        <p:nvSpPr>
          <p:cNvPr id="211" name="Google Shape;211;p1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15</a:t>
            </a:fld>
            <a:endParaRPr/>
          </a:p>
        </p:txBody>
      </p:sp>
      <p:sp>
        <p:nvSpPr>
          <p:cNvPr id="213" name="Google Shape;213;p14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4" name="Google Shape;214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I beni realizzati devono rimanere di proprietà pubblica (art. 4 co. 10 degli avvisi)</a:t>
            </a: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Fino al termine della «gestione affidata» i beni saranno iscritti tra i cespiti dei Gestori (come già avviene per gli investimenti del SII) 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MOTIVI DI CONDIVISIONE/2</a:t>
            </a:r>
            <a:endParaRPr/>
          </a:p>
        </p:txBody>
      </p:sp>
      <p:sp>
        <p:nvSpPr>
          <p:cNvPr id="220" name="Google Shape;220;p1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1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16</a:t>
            </a:fld>
            <a:endParaRPr/>
          </a:p>
        </p:txBody>
      </p:sp>
      <p:sp>
        <p:nvSpPr>
          <p:cNvPr id="222" name="Google Shape;222;p15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Google Shape;223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ATERSIR deleghi i gestori alla presentazione delle proposte?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i Comuni si rivolgano prioritariamente ai Gestori per la candidatura di proposte?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entro 30 gg ATERSIR riceva le bozze di proposte da candidare direttamente da parte dei Comuni o di </a:t>
            </a: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ATERSIR</a:t>
            </a: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IPOTESI DI LAVORO/1</a:t>
            </a:r>
            <a:endParaRPr/>
          </a:p>
        </p:txBody>
      </p:sp>
      <p:sp>
        <p:nvSpPr>
          <p:cNvPr id="229" name="Google Shape;229;p1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1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17</a:t>
            </a:fld>
            <a:endParaRPr/>
          </a:p>
        </p:txBody>
      </p:sp>
      <p:sp>
        <p:nvSpPr>
          <p:cNvPr id="231" name="Google Shape;231;p16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2" name="Google Shape;232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Digitalizzazione dei servizi per renderli più efficienti ed economici (es. per migliorare il servizio sulle aree montane, per ammodernare i CdR)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Proposte per l’impiantistica necessaria, sulla base dell’indicazione di eventuali «deficit» specifici di offerta (es. ingombranti, spazzamento, verde e organico)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Puntare decisamente verso l’informatizzazione: tecnologie per le misure e la Tariffazione Puntuale 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FF0000"/>
              </a:buClr>
              <a:buSzPts val="2400"/>
              <a:buChar char="•"/>
            </a:pPr>
            <a:r>
              <a:rPr lang="it-IT" sz="2400" b="1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Individuare insieme ai Gestori aree già di proprietà pubblica e già con destinazione urbanistica compatibile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1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IPOTESI DI LAVORO/2</a:t>
            </a:r>
            <a:endParaRPr/>
          </a:p>
        </p:txBody>
      </p:sp>
      <p:sp>
        <p:nvSpPr>
          <p:cNvPr id="238" name="Google Shape;238;p1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1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18</a:t>
            </a:fld>
            <a:endParaRPr/>
          </a:p>
        </p:txBody>
      </p:sp>
      <p:sp>
        <p:nvSpPr>
          <p:cNvPr id="240" name="Google Shape;240;p17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1905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Ricondurre alle gare aperte ed affidate gli interventi oggetto degli avvisi: sono già progettati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iconoscere il ruolo del Gestore come soggetto realizzatore o delegato a condurre le gare per realizzare le proposte</a:t>
            </a:r>
            <a:endParaRPr/>
          </a:p>
          <a:p>
            <a:pPr marL="342900" lvl="0" indent="-342900" algn="l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ATTENZIONE alle griglie dei punteggi: progetti poco incisivi occuperanno la fascia bassa della graduatoria, mentre progetti corposi condivisi con il Gestore potranno avere migliore successo</a:t>
            </a:r>
            <a:endParaRPr sz="2400" b="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1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MOTIVI DI CONDIVISIONE/3</a:t>
            </a:r>
            <a:endParaRPr/>
          </a:p>
        </p:txBody>
      </p:sp>
      <p:sp>
        <p:nvSpPr>
          <p:cNvPr id="247" name="Google Shape;247;p1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1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19</a:t>
            </a:fld>
            <a:endParaRPr/>
          </a:p>
        </p:txBody>
      </p:sp>
      <p:sp>
        <p:nvSpPr>
          <p:cNvPr id="249" name="Google Shape;249;p18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0" name="Google Shape;250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</a:t>
            </a:r>
            <a:r>
              <a:rPr lang="it-IT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candidare le attività già previste dalle gare bandite/affidate?</a:t>
            </a:r>
            <a:endParaRPr sz="2800" b="0" i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puntare sulle aree montane?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abbiamo un «deficit» impiantistico da colmare su specifiche filiere (es. spazzamenrto, ingombranti, verde, pannoloni, riciclo fanghi, …)?</a:t>
            </a:r>
            <a:endParaRPr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rgbClr val="FF0000"/>
              </a:buClr>
              <a:buSzPts val="2800"/>
              <a:buChar char="•"/>
            </a:pPr>
            <a:r>
              <a:rPr lang="it-IT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gran parte della LF «A» converga sulla tariffazione </a:t>
            </a:r>
            <a:r>
              <a:rPr lang="it-IT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Puntale</a:t>
            </a:r>
            <a:r>
              <a:rPr lang="it-IT" sz="280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280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GLI AVVISI DEL MITE</a:t>
            </a:r>
            <a:endParaRPr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dirty="0"/>
              <a:t>WEBINAR 19 NOVEMBRE 2021</a:t>
            </a:r>
            <a:endParaRPr dirty="0"/>
          </a:p>
        </p:txBody>
      </p:sp>
      <p:sp>
        <p:nvSpPr>
          <p:cNvPr id="95" name="Google Shape;95;p2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</a:t>
            </a:fld>
            <a:endParaRPr/>
          </a:p>
        </p:txBody>
      </p:sp>
      <p:sp>
        <p:nvSpPr>
          <p:cNvPr id="96" name="Google Shape;96;p2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u="sng" dirty="0">
                <a:solidFill>
                  <a:schemeClr val="hlink"/>
                </a:solidFill>
                <a:hlinkClick r:id="rId3"/>
              </a:rPr>
              <a:t>https://www.mite.gov.it/pagina/pnrr-pubblicazione-decreti-economia-circolare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dirty="0"/>
              <a:t>Atti del webinar ANCI del 21 ottobre 2021: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 u="sng" dirty="0">
                <a:solidFill>
                  <a:schemeClr val="hlink"/>
                </a:solidFill>
                <a:hlinkClick r:id="rId4"/>
              </a:rPr>
              <a:t>https://www.anci.it/nicotra-per-i-comuni-le-migliori-condizioni-di-contesto-centrale-collaborazione-istituzionale/</a:t>
            </a:r>
            <a:endParaRPr dirty="0"/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MOTIVI DI CONDIVISIONE/4</a:t>
            </a:r>
            <a:endParaRPr/>
          </a:p>
        </p:txBody>
      </p:sp>
      <p:sp>
        <p:nvSpPr>
          <p:cNvPr id="256" name="Google Shape;256;p19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19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20</a:t>
            </a:fld>
            <a:endParaRPr/>
          </a:p>
        </p:txBody>
      </p:sp>
      <p:sp>
        <p:nvSpPr>
          <p:cNvPr id="258" name="Google Shape;258;p19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9" name="Google Shape;259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 b="0" i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</a:t>
            </a:r>
            <a:r>
              <a:rPr lang="it-IT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puntare maggiormente sulla capacità di finanziamento e di progettazione dei Gestori?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rgbClr val="FF0000"/>
              </a:buClr>
              <a:buSzPts val="3200"/>
              <a:buChar char="•"/>
            </a:pPr>
            <a:r>
              <a:rPr lang="it-IT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E’ condivisibile che i Gestori gestiranno gli interventi realizzati con finanziamento e questi saranno iscritti tra i propri cespiti fino al termine della loro vita utile regolatoria, nonostante la proprietà pubblica dei beni?    </a:t>
            </a:r>
            <a:endParaRPr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2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ATTRIBUZIONE DEI PUNTEGGI</a:t>
            </a:r>
            <a:endParaRPr/>
          </a:p>
        </p:txBody>
      </p:sp>
      <p:sp>
        <p:nvSpPr>
          <p:cNvPr id="265" name="Google Shape;265;p20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20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21</a:t>
            </a:fld>
            <a:endParaRPr/>
          </a:p>
        </p:txBody>
      </p:sp>
      <p:sp>
        <p:nvSpPr>
          <p:cNvPr id="267" name="Google Shape;267;p20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8" name="Google Shape;268;p20"/>
          <p:cNvSpPr txBox="1">
            <a:spLocks noGrp="1"/>
          </p:cNvSpPr>
          <p:nvPr>
            <p:ph type="body" idx="1"/>
          </p:nvPr>
        </p:nvSpPr>
        <p:spPr>
          <a:xfrm>
            <a:off x="457200" y="1438702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just" rtl="0"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Stato della progettazione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Popolazione interessata dall’intervento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Miglioramento della RD/Q.tà trattate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Sviluppo tecnologico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Deficit impiantistico (LF B e C)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Localizzazione (LF B e C)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Congruità e attendibilità del quadro economico dell’Intervento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Congruità e attendibilità del cronoprogramma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(risoluzione infrazioni)</a:t>
            </a:r>
            <a:endParaRPr/>
          </a:p>
          <a:p>
            <a:pPr marL="342900" lvl="0" indent="-342900" algn="just" rtl="0">
              <a:spcBef>
                <a:spcPts val="480"/>
              </a:spcBef>
              <a:spcAft>
                <a:spcPts val="0"/>
              </a:spcAft>
              <a:buClr>
                <a:srgbClr val="222222"/>
              </a:buClr>
              <a:buSzPts val="2400"/>
              <a:buChar char="•"/>
            </a:pPr>
            <a:r>
              <a:rPr lang="it-IT" sz="2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Localizzazione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2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PROPOSTE</a:t>
            </a:r>
            <a:endParaRPr/>
          </a:p>
        </p:txBody>
      </p:sp>
      <p:sp>
        <p:nvSpPr>
          <p:cNvPr id="274" name="Google Shape;274;p21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21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22</a:t>
            </a:fld>
            <a:endParaRPr/>
          </a:p>
        </p:txBody>
      </p:sp>
      <p:sp>
        <p:nvSpPr>
          <p:cNvPr id="276" name="Google Shape;276;p21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7" name="Google Shape;277;p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b="0" i="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>
              <a:solidFill>
                <a:srgbClr val="222222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ctr" rtl="0">
              <a:spcBef>
                <a:spcPts val="880"/>
              </a:spcBef>
              <a:spcAft>
                <a:spcPts val="0"/>
              </a:spcAft>
              <a:buClr>
                <a:srgbClr val="222222"/>
              </a:buClr>
              <a:buSzPts val="4400"/>
              <a:buNone/>
            </a:pPr>
            <a:r>
              <a:rPr lang="it-IT" sz="4400" b="0" i="0">
                <a:solidFill>
                  <a:srgbClr val="222222"/>
                </a:solidFill>
                <a:latin typeface="Arial"/>
                <a:ea typeface="Arial"/>
                <a:cs typeface="Arial"/>
                <a:sym typeface="Arial"/>
              </a:rPr>
              <a:t>VOCE AI COMUNI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CFD1ADE1-E727-4E35-A139-5E3924132E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623" y="2271426"/>
            <a:ext cx="6299579" cy="4655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47772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Ripartizione delle risorse</a:t>
            </a:r>
            <a:endParaRPr/>
          </a:p>
        </p:txBody>
      </p:sp>
      <p:sp>
        <p:nvSpPr>
          <p:cNvPr id="104" name="Google Shape;104;p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it-IT"/>
              <a:t>1.500 M€</a:t>
            </a:r>
            <a:endParaRPr/>
          </a:p>
        </p:txBody>
      </p:sp>
      <p:sp>
        <p:nvSpPr>
          <p:cNvPr id="105" name="Google Shape;10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287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3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4</a:t>
            </a:fld>
            <a:endParaRPr/>
          </a:p>
        </p:txBody>
      </p:sp>
      <p:sp>
        <p:nvSpPr>
          <p:cNvPr id="107" name="Google Shape;107;p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Linea d’Intervento A: 600 M€ - Contributo massimo 1 M€             40 M€ in E.R.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Linea d’Intervento B: 450 M€ - Contributo massimo 40 M€          30 M€ in E.R.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Linea</a:t>
            </a:r>
            <a:r>
              <a:rPr lang="it-IT"/>
              <a:t> d’Intervento C: 450 M€ - Contributo massimo 10 M€            30 M€ in E.R.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08" name="Google Shape;108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45239" y="2071104"/>
            <a:ext cx="2263606" cy="272669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3"/>
          <p:cNvSpPr txBox="1"/>
          <p:nvPr/>
        </p:nvSpPr>
        <p:spPr>
          <a:xfrm>
            <a:off x="2370534" y="2397050"/>
            <a:ext cx="11808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 i="0" u="none" strike="noStrike" cap="none">
                <a:solidFill>
                  <a:srgbClr val="0000FF"/>
                </a:solidFill>
                <a:latin typeface="Calibri"/>
                <a:ea typeface="Calibri"/>
                <a:cs typeface="Calibri"/>
                <a:sym typeface="Calibri"/>
              </a:rPr>
              <a:t>40% Nord</a:t>
            </a:r>
            <a:endParaRPr sz="1800" b="1">
              <a:solidFill>
                <a:srgbClr val="0000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3"/>
          <p:cNvSpPr txBox="1"/>
          <p:nvPr/>
        </p:nvSpPr>
        <p:spPr>
          <a:xfrm>
            <a:off x="2212600" y="4049782"/>
            <a:ext cx="1749158" cy="4616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38761D"/>
                </a:solidFill>
                <a:latin typeface="Calibri"/>
                <a:ea typeface="Calibri"/>
                <a:cs typeface="Calibri"/>
                <a:sym typeface="Calibri"/>
              </a:rPr>
              <a:t>60% Centro-Sud</a:t>
            </a:r>
            <a:endParaRPr sz="1800" b="1">
              <a:solidFill>
                <a:srgbClr val="38761D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3"/>
          <p:cNvSpPr/>
          <p:nvPr/>
        </p:nvSpPr>
        <p:spPr>
          <a:xfrm>
            <a:off x="4860032" y="1340768"/>
            <a:ext cx="628870" cy="4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2F693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3"/>
          <p:cNvSpPr/>
          <p:nvPr/>
        </p:nvSpPr>
        <p:spPr>
          <a:xfrm>
            <a:off x="5191162" y="2924944"/>
            <a:ext cx="628870" cy="4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2F693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3"/>
          <p:cNvSpPr/>
          <p:nvPr/>
        </p:nvSpPr>
        <p:spPr>
          <a:xfrm>
            <a:off x="5292080" y="4509120"/>
            <a:ext cx="628870" cy="40020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25400" cap="flat" cmpd="sng">
            <a:solidFill>
              <a:srgbClr val="2F693A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TERMINI «STRETTI»</a:t>
            </a:r>
            <a:endParaRPr/>
          </a:p>
        </p:txBody>
      </p:sp>
      <p:sp>
        <p:nvSpPr>
          <p:cNvPr id="119" name="Google Shape;119;p4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4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5</a:t>
            </a:fld>
            <a:endParaRPr/>
          </a:p>
        </p:txBody>
      </p:sp>
      <p:sp>
        <p:nvSpPr>
          <p:cNvPr id="121" name="Google Shape;121;p4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23" name="Google Shape;123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921697"/>
            <a:ext cx="9144000" cy="30146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TERMINI «STRETTI»</a:t>
            </a:r>
            <a:endParaRPr/>
          </a:p>
        </p:txBody>
      </p:sp>
      <p:sp>
        <p:nvSpPr>
          <p:cNvPr id="129" name="Google Shape;129;p5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5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6</a:t>
            </a:fld>
            <a:endParaRPr/>
          </a:p>
        </p:txBody>
      </p:sp>
      <p:sp>
        <p:nvSpPr>
          <p:cNvPr id="131" name="Google Shape;131;p5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 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33" name="Google Shape;133;p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433536"/>
            <a:ext cx="9144000" cy="399092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39" name="Google Shape;139;p6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6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7</a:t>
            </a:fld>
            <a:endParaRPr/>
          </a:p>
        </p:txBody>
      </p:sp>
      <p:sp>
        <p:nvSpPr>
          <p:cNvPr id="141" name="Google Shape;141;p6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2" name="Google Shape;142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ATERSIR/1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è «Soggetto destinatario» ossia beneficiario delle risorse (art. 14 degli avvisi), nonché attuatore degli interventi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è competente a formulare le proposte per concorrere all'assegnazione delle risorse ed è responsabile dell'attuazione degli interventi oggetto delle proposte medesime</a:t>
            </a:r>
            <a:endParaRPr/>
          </a:p>
          <a:p>
            <a:pPr marL="34290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48" name="Google Shape;148;p7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7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8</a:t>
            </a:fld>
            <a:endParaRPr/>
          </a:p>
        </p:txBody>
      </p:sp>
      <p:sp>
        <p:nvSpPr>
          <p:cNvPr id="150" name="Google Shape;150;p7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ATERSIR/2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Per la </a:t>
            </a:r>
            <a:r>
              <a:rPr lang="it-IT" b="1">
                <a:solidFill>
                  <a:srgbClr val="FF0000"/>
                </a:solidFill>
              </a:rPr>
              <a:t>presentazione delle proposte</a:t>
            </a:r>
            <a:r>
              <a:rPr lang="it-IT"/>
              <a:t>, può delegare i Comuni e i Gestori del servizio (art. 4, co. 4 lett. b) e co.6 degli avvisi).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RUOLI</a:t>
            </a:r>
            <a:endParaRPr/>
          </a:p>
        </p:txBody>
      </p:sp>
      <p:sp>
        <p:nvSpPr>
          <p:cNvPr id="157" name="Google Shape;157;p8"/>
          <p:cNvSpPr txBox="1">
            <a:spLocks noGrp="1"/>
          </p:cNvSpPr>
          <p:nvPr>
            <p:ph type="ftr" idx="11"/>
          </p:nvPr>
        </p:nvSpPr>
        <p:spPr>
          <a:xfrm>
            <a:off x="3124200" y="6356351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8" name="Google Shape;158;p8"/>
          <p:cNvSpPr txBox="1">
            <a:spLocks noGrp="1"/>
          </p:cNvSpPr>
          <p:nvPr>
            <p:ph type="sldNum" idx="12"/>
          </p:nvPr>
        </p:nvSpPr>
        <p:spPr>
          <a:xfrm>
            <a:off x="6553200" y="6356351"/>
            <a:ext cx="2133600" cy="287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9</a:t>
            </a:fld>
            <a:endParaRPr/>
          </a:p>
        </p:txBody>
      </p:sp>
      <p:sp>
        <p:nvSpPr>
          <p:cNvPr id="159" name="Google Shape;159;p8"/>
          <p:cNvSpPr txBox="1"/>
          <p:nvPr/>
        </p:nvSpPr>
        <p:spPr>
          <a:xfrm>
            <a:off x="457200" y="4557199"/>
            <a:ext cx="8229600" cy="1568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86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ATERSIR/3 </a:t>
            </a:r>
            <a:endParaRPr/>
          </a:p>
          <a:p>
            <a:pPr marL="342900" lvl="0" indent="-3429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Individua i «soggetti realizzatori», nel rispetto del codice dei contratti pubblici e ss.mm.ii., entro il 31/12/2023. </a:t>
            </a:r>
            <a:r>
              <a:rPr lang="it-IT">
                <a:highlight>
                  <a:srgbClr val="FFFF00"/>
                </a:highlight>
              </a:rPr>
              <a:t>E' prevista la possibilità di delegare i Gestori all'individuazione dei soggetti realizzatori nel rispetto della normativa sull’affidamento dei contratti pubblici (art. 4, co. 9 degli avvisi).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sonalizza struttura">
  <a:themeElements>
    <a:clrScheme name="Personalizzati 3">
      <a:dk1>
        <a:srgbClr val="FEFFFE"/>
      </a:dk1>
      <a:lt1>
        <a:srgbClr val="8C919A"/>
      </a:lt1>
      <a:dk2>
        <a:srgbClr val="FEFFFE"/>
      </a:dk2>
      <a:lt2>
        <a:srgbClr val="DBDDDE"/>
      </a:lt2>
      <a:accent1>
        <a:srgbClr val="029749"/>
      </a:accent1>
      <a:accent2>
        <a:srgbClr val="8C909A"/>
      </a:accent2>
      <a:accent3>
        <a:srgbClr val="DBDDDE"/>
      </a:accent3>
      <a:accent4>
        <a:srgbClr val="D8202A"/>
      </a:accent4>
      <a:accent5>
        <a:srgbClr val="414041"/>
      </a:accent5>
      <a:accent6>
        <a:srgbClr val="029749"/>
      </a:accent6>
      <a:hlink>
        <a:srgbClr val="D8222A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ATERSIR 1">
      <a:dk1>
        <a:srgbClr val="000000"/>
      </a:dk1>
      <a:lt1>
        <a:srgbClr val="555957"/>
      </a:lt1>
      <a:dk2>
        <a:srgbClr val="FFFFFF"/>
      </a:dk2>
      <a:lt2>
        <a:srgbClr val="EEECE1"/>
      </a:lt2>
      <a:accent1>
        <a:srgbClr val="419150"/>
      </a:accent1>
      <a:accent2>
        <a:srgbClr val="E30613"/>
      </a:accent2>
      <a:accent3>
        <a:srgbClr val="8C909B"/>
      </a:accent3>
      <a:accent4>
        <a:srgbClr val="F0F1F1"/>
      </a:accent4>
      <a:accent5>
        <a:srgbClr val="414041"/>
      </a:accent5>
      <a:accent6>
        <a:srgbClr val="DBDBDB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1068</Words>
  <Application>Microsoft Office PowerPoint</Application>
  <PresentationFormat>Presentazione su schermo (4:3)</PresentationFormat>
  <Paragraphs>110</Paragraphs>
  <Slides>22</Slides>
  <Notes>21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22</vt:i4>
      </vt:variant>
    </vt:vector>
  </HeadingPairs>
  <TitlesOfParts>
    <vt:vector size="26" baseType="lpstr">
      <vt:lpstr>Arial</vt:lpstr>
      <vt:lpstr>Calibri</vt:lpstr>
      <vt:lpstr>Personalizza struttura</vt:lpstr>
      <vt:lpstr>Tema di Office</vt:lpstr>
      <vt:lpstr>GLI AVVISI DEL MITE PER L’ATTUAZIONE DEGLI INTERVENTI RELATIVI ALL’INVESTIMENTO 1.1, MISSIONE 2, COMPONENTE 1 DEL PIANO NAZIONALE DI RIPRESA E RESILIENZA (PNRR) WEBINAR 19 NOVEMBRE 2021 </vt:lpstr>
      <vt:lpstr>GLI AVVISI DEL MITE</vt:lpstr>
      <vt:lpstr>Presentazione standard di PowerPoint</vt:lpstr>
      <vt:lpstr>Ripartizione delle risorse</vt:lpstr>
      <vt:lpstr>TERMINI «STRETTI»</vt:lpstr>
      <vt:lpstr>TERMINI «STRETTI»</vt:lpstr>
      <vt:lpstr>RUOLI</vt:lpstr>
      <vt:lpstr>RUOLI</vt:lpstr>
      <vt:lpstr>RUOLI</vt:lpstr>
      <vt:lpstr>RUOLI</vt:lpstr>
      <vt:lpstr>RUOLI</vt:lpstr>
      <vt:lpstr>RUOLI</vt:lpstr>
      <vt:lpstr>MOTIVI DI CONDIVISIONE/1</vt:lpstr>
      <vt:lpstr>LE PROPOSTE</vt:lpstr>
      <vt:lpstr>PROPRIETA’ DEI BENI</vt:lpstr>
      <vt:lpstr>MOTIVI DI CONDIVISIONE/2</vt:lpstr>
      <vt:lpstr>IPOTESI DI LAVORO/1</vt:lpstr>
      <vt:lpstr>IPOTESI DI LAVORO/2</vt:lpstr>
      <vt:lpstr>MOTIVI DI CONDIVISIONE/3</vt:lpstr>
      <vt:lpstr>MOTIVI DI CONDIVISIONE/4</vt:lpstr>
      <vt:lpstr>ATTRIBUZIONE DEI PUNTEGGI</vt:lpstr>
      <vt:lpstr>PROPOSTE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GLI AVVISI DEL MITE PER L’ATTUAZIONE DEGLI INTERVENTI RELATIVI ALL’INVESTIMENTO 1.1, MISSIONE 2, COMPONENTE 1 DEL PIANO NAZIONALE DI RIPRESA E RESILIENZA (PNRR) 19 NOVEMBRE 2021 </dc:title>
  <dc:creator>elisabetta.montanari</dc:creator>
  <cp:lastModifiedBy>Paolo Carini</cp:lastModifiedBy>
  <cp:revision>4</cp:revision>
  <dcterms:created xsi:type="dcterms:W3CDTF">2013-02-13T15:47:30Z</dcterms:created>
  <dcterms:modified xsi:type="dcterms:W3CDTF">2021-11-19T07:30:53Z</dcterms:modified>
</cp:coreProperties>
</file>